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 snapToGrid="0">
      <p:cViewPr varScale="1">
        <p:scale>
          <a:sx n="87" d="100"/>
          <a:sy n="87" d="100"/>
        </p:scale>
        <p:origin x="3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B8AFC-9D15-42C5-831E-B3BDA17543F8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CC112-D75C-4AC6-B5FB-7113A8823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19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3E462B-250C-D376-CEC2-03A57A06C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00D22E-1EC7-77D4-2BF2-9523131D9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C10995-2C26-66E4-B10B-42A9CD9A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8582-F37D-4340-9F8E-456039D679BE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2849C7-1FED-53D9-6A9A-9F615367A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DEE812-2183-8233-E8FD-1C81D9B47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98E6-BC73-4A70-99E4-3FA393FBD9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43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F89A4-13F4-BC15-8426-E1D275886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2B7ED66-F6C9-C375-546C-8C2FB9318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31A2E1-097F-2DFF-4ACC-D83BED9F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8582-F37D-4340-9F8E-456039D679BE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14F242-556B-66D9-C26B-651F065B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696DC5-5A6E-E1F5-4995-DE9F32F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98E6-BC73-4A70-99E4-3FA393FBD9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84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88AA92A-3961-E53A-DDD8-458F9EB1B5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436887E-6E13-E4C1-1BD2-04F7A9D0E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C1317F-3637-EAAA-1217-E332664A2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8582-F37D-4340-9F8E-456039D679BE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012927-E356-202A-EA7A-DB163BB3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E7B84F-FD41-FF17-0607-6A79C296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98E6-BC73-4A70-99E4-3FA393FBD9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261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1113897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3744781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134703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49395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41129D-A84A-81D7-B789-E04428A2A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AC0318-C8A2-716B-F522-ABD323E0D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3C7C66-54A1-8850-0106-081FFDCEB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8582-F37D-4340-9F8E-456039D679BE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CADA62-173F-2556-E39E-853E16816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8DC392-B570-7F0F-6454-5C49249A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98E6-BC73-4A70-99E4-3FA393FBD9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96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4EB4E-7ED1-C889-BCCB-CB1D85659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98AABFE-FFB4-FEE7-9485-EE19ADE9E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63C1F1-E36F-BC19-AB71-DD58A1D5E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8582-F37D-4340-9F8E-456039D679BE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743758-E86D-124B-B7FF-99D11A002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5DED93-3638-DD9B-AC0B-173673627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98E6-BC73-4A70-99E4-3FA393FBD9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06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67FA-8A88-BA1A-0CB0-F4FDD07CD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141514-005C-A0BF-F42E-0DC6D5A67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9D3F3F0-D748-E606-40CB-8A0323748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810443-EAE6-9075-4468-761943755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8582-F37D-4340-9F8E-456039D679BE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3F5FB0D-7026-465B-7532-21570DDB1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F4B07B8-859D-1860-57D5-97D79FAF7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98E6-BC73-4A70-99E4-3FA393FBD9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37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379B53-9C51-7FCE-75F4-B08AA3FC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6DC27F-6C2D-FA78-8D8A-70C6710C6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D9965C1-8138-80C5-C93E-C163CD51B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6B656D5-2076-127C-6393-A5A38BAB1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A849AE-613E-4104-54ED-4A04C50845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F331DE3-5FE6-CBE9-AF4F-403E02C5E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8582-F37D-4340-9F8E-456039D679BE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345F101-BF16-6AC1-8EE1-DE41B8D92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580EB42-7EA9-930C-B987-0125251F4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98E6-BC73-4A70-99E4-3FA393FBD9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793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329620-D927-0E46-27CE-F1126E149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A4FFC23-702B-2ACB-7FF8-C17E9D26A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8582-F37D-4340-9F8E-456039D679BE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CDC9171-592E-EAC6-0536-998AC046E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668AABD-0F3E-EE0F-978D-6BC46207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98E6-BC73-4A70-99E4-3FA393FBD9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70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5FFB14B-E72A-D8B5-A295-98195E81D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8582-F37D-4340-9F8E-456039D679BE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9C9C13D-8C10-CDAD-DEBD-3BDBB410D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FA4D6CE-48EA-5308-23EC-64D8702E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98E6-BC73-4A70-99E4-3FA393FBD9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72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729BE-3E59-634D-D2E5-E59F41AC8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970E28-F401-C97F-8995-9FC47DCCC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F14525-EC22-7BF8-62B7-B525749AC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E69A44C-EDD1-0EB1-5C54-5D6080B97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8582-F37D-4340-9F8E-456039D679BE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1CA0A9-2958-1D61-4081-8D5A7F086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711736-B493-1CD9-89A7-817A73B16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98E6-BC73-4A70-99E4-3FA393FBD9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7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A4C78-6009-3E9F-C5F2-8CA44E40C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A58F98F-05E0-22BF-E877-B58E3BDBA7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86AB7E9-4E8B-5247-5033-32F8653A8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8DCC3F5-F506-CC62-0235-F1697F67E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8582-F37D-4340-9F8E-456039D679BE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0E943E-9EF4-DC72-B210-CA3F7250C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6B6E908-6449-A11B-AD4C-77F400FCC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98E6-BC73-4A70-99E4-3FA393FBD9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43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6DF0460-277D-5B01-5C3C-54E25285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E09835-D3C8-4BB4-C09D-E507301F1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EEEA98-5DA6-5D79-26CE-9632C77A2F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A8582-F37D-4340-9F8E-456039D679BE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AC9B36-9B48-118A-6053-8C6A97EE5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79FA22-3F34-997E-37C0-1FED2F063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598E6-BC73-4A70-99E4-3FA393FBD9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82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1492" y="1676004"/>
            <a:ext cx="6297018" cy="1771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Convenção Coletiva de Trabalho e Acordo Coletivo de Trabalho</a:t>
            </a:r>
            <a:endParaRPr lang="en-US" sz="3708" dirty="0"/>
          </a:p>
        </p:txBody>
      </p:sp>
      <p:sp>
        <p:nvSpPr>
          <p:cNvPr id="4" name="Text 1"/>
          <p:cNvSpPr/>
          <p:nvPr/>
        </p:nvSpPr>
        <p:spPr>
          <a:xfrm>
            <a:off x="661492" y="3731419"/>
            <a:ext cx="6297018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Este guia explora as diferenças entre CCT e ACT, seu impacto nas relações trabalhistas, e como navegar pelas complexidades do enquadramento sindical e contribuições.</a:t>
            </a:r>
            <a:endParaRPr lang="en-US" sz="1458" dirty="0"/>
          </a:p>
        </p:txBody>
      </p:sp>
      <p:sp>
        <p:nvSpPr>
          <p:cNvPr id="5" name="Shape 2"/>
          <p:cNvSpPr/>
          <p:nvPr/>
        </p:nvSpPr>
        <p:spPr>
          <a:xfrm>
            <a:off x="661492" y="4865391"/>
            <a:ext cx="302419" cy="302419"/>
          </a:xfrm>
          <a:prstGeom prst="roundRect">
            <a:avLst>
              <a:gd name="adj" fmla="val 25194296"/>
            </a:avLst>
          </a:prstGeom>
          <a:solidFill>
            <a:srgbClr val="827A4B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0314" y="4975919"/>
            <a:ext cx="104676" cy="81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625"/>
              </a:lnSpc>
            </a:pPr>
            <a:r>
              <a:rPr lang="en-US" sz="625" dirty="0">
                <a:solidFill>
                  <a:srgbClr val="FFFFFF"/>
                </a:solidFill>
                <a:latin typeface="Lato Medium" pitchFamily="34" charset="0"/>
                <a:ea typeface="Lato Medium" pitchFamily="34" charset="-122"/>
                <a:cs typeface="Lato Medium" pitchFamily="34" charset="-120"/>
              </a:rPr>
              <a:t>RR</a:t>
            </a:r>
            <a:endParaRPr lang="en-US" sz="625" dirty="0"/>
          </a:p>
        </p:txBody>
      </p:sp>
      <p:sp>
        <p:nvSpPr>
          <p:cNvPr id="7" name="Text 4"/>
          <p:cNvSpPr/>
          <p:nvPr/>
        </p:nvSpPr>
        <p:spPr>
          <a:xfrm>
            <a:off x="1058367" y="4851301"/>
            <a:ext cx="2877939" cy="3306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83"/>
              </a:lnSpc>
            </a:pPr>
            <a:r>
              <a:rPr lang="en-US" sz="1833" b="1" dirty="0">
                <a:solidFill>
                  <a:srgbClr val="27252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por RICARDO RODRIGUES</a:t>
            </a:r>
            <a:endParaRPr lang="en-US" sz="183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2267844"/>
            <a:ext cx="4933851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CCT vs ACT: Definições</a:t>
            </a:r>
            <a:endParaRPr lang="en-US" sz="3708" dirty="0"/>
          </a:p>
        </p:txBody>
      </p:sp>
      <p:sp>
        <p:nvSpPr>
          <p:cNvPr id="3" name="Text 1"/>
          <p:cNvSpPr/>
          <p:nvPr/>
        </p:nvSpPr>
        <p:spPr>
          <a:xfrm>
            <a:off x="661492" y="3330972"/>
            <a:ext cx="4039890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Convenção Coletiva de Trabalho (CCT)</a:t>
            </a:r>
            <a:endParaRPr lang="en-US" sz="1833" dirty="0"/>
          </a:p>
        </p:txBody>
      </p:sp>
      <p:sp>
        <p:nvSpPr>
          <p:cNvPr id="4" name="Text 2"/>
          <p:cNvSpPr/>
          <p:nvPr/>
        </p:nvSpPr>
        <p:spPr>
          <a:xfrm>
            <a:off x="661492" y="3815259"/>
            <a:ext cx="5203924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Acordo entre sindicato dos trabalhadores e sindicato patronal, representando empresas de uma categoria.</a:t>
            </a:r>
            <a:endParaRPr lang="en-US" sz="1458" dirty="0"/>
          </a:p>
        </p:txBody>
      </p:sp>
      <p:sp>
        <p:nvSpPr>
          <p:cNvPr id="5" name="Text 3"/>
          <p:cNvSpPr/>
          <p:nvPr/>
        </p:nvSpPr>
        <p:spPr>
          <a:xfrm>
            <a:off x="6332935" y="3330972"/>
            <a:ext cx="3664744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Acordo Coletivo de Trabalho (ACT)</a:t>
            </a:r>
            <a:endParaRPr lang="en-US" sz="1833" dirty="0"/>
          </a:p>
        </p:txBody>
      </p:sp>
      <p:sp>
        <p:nvSpPr>
          <p:cNvPr id="6" name="Text 4"/>
          <p:cNvSpPr/>
          <p:nvPr/>
        </p:nvSpPr>
        <p:spPr>
          <a:xfrm>
            <a:off x="6332935" y="3815259"/>
            <a:ext cx="5203924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Instrumento firmado entre sindicato dos trabalhadores e uma empresa específica.</a:t>
            </a:r>
            <a:endParaRPr lang="en-US" sz="14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9" y="0"/>
            <a:ext cx="12192000" cy="23626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1492" y="3408958"/>
            <a:ext cx="5065613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Abrangência e Objetivos</a:t>
            </a:r>
            <a:endParaRPr lang="en-US" sz="3708" dirty="0"/>
          </a:p>
        </p:txBody>
      </p:sp>
      <p:sp>
        <p:nvSpPr>
          <p:cNvPr id="4" name="Shape 1"/>
          <p:cNvSpPr/>
          <p:nvPr/>
        </p:nvSpPr>
        <p:spPr>
          <a:xfrm>
            <a:off x="661492" y="4495701"/>
            <a:ext cx="425252" cy="425252"/>
          </a:xfrm>
          <a:prstGeom prst="roundRect">
            <a:avLst>
              <a:gd name="adj" fmla="val 18669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13197" y="4566544"/>
            <a:ext cx="121841" cy="283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2208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208" dirty="0"/>
          </a:p>
        </p:txBody>
      </p:sp>
      <p:sp>
        <p:nvSpPr>
          <p:cNvPr id="6" name="Text 3"/>
          <p:cNvSpPr/>
          <p:nvPr/>
        </p:nvSpPr>
        <p:spPr>
          <a:xfrm>
            <a:off x="1275755" y="4495701"/>
            <a:ext cx="2583557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CCT: Maior Abrangência</a:t>
            </a:r>
            <a:endParaRPr lang="en-US" sz="1833" dirty="0"/>
          </a:p>
        </p:txBody>
      </p:sp>
      <p:sp>
        <p:nvSpPr>
          <p:cNvPr id="7" name="Text 4"/>
          <p:cNvSpPr/>
          <p:nvPr/>
        </p:nvSpPr>
        <p:spPr>
          <a:xfrm>
            <a:off x="1275755" y="4904383"/>
            <a:ext cx="2882702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Aplica-se a todas as empresas e trabalhadores da base territorial.</a:t>
            </a:r>
            <a:endParaRPr lang="en-US" sz="1458" dirty="0"/>
          </a:p>
        </p:txBody>
      </p:sp>
      <p:sp>
        <p:nvSpPr>
          <p:cNvPr id="8" name="Shape 5"/>
          <p:cNvSpPr/>
          <p:nvPr/>
        </p:nvSpPr>
        <p:spPr>
          <a:xfrm>
            <a:off x="4347468" y="4495701"/>
            <a:ext cx="425252" cy="425252"/>
          </a:xfrm>
          <a:prstGeom prst="roundRect">
            <a:avLst>
              <a:gd name="adj" fmla="val 18669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480918" y="4566544"/>
            <a:ext cx="158353" cy="283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2208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208" dirty="0"/>
          </a:p>
        </p:txBody>
      </p:sp>
      <p:sp>
        <p:nvSpPr>
          <p:cNvPr id="10" name="Text 7"/>
          <p:cNvSpPr/>
          <p:nvPr/>
        </p:nvSpPr>
        <p:spPr>
          <a:xfrm>
            <a:off x="4961732" y="4495701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ACT: Foco Específico</a:t>
            </a:r>
            <a:endParaRPr lang="en-US" sz="1833" dirty="0"/>
          </a:p>
        </p:txBody>
      </p:sp>
      <p:sp>
        <p:nvSpPr>
          <p:cNvPr id="11" name="Text 8"/>
          <p:cNvSpPr/>
          <p:nvPr/>
        </p:nvSpPr>
        <p:spPr>
          <a:xfrm>
            <a:off x="4961732" y="4904382"/>
            <a:ext cx="2882702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Visa ampliar direitos ou adequá-los a condições específicas de uma empresa.</a:t>
            </a:r>
            <a:endParaRPr lang="en-US" sz="1458" dirty="0"/>
          </a:p>
        </p:txBody>
      </p:sp>
      <p:sp>
        <p:nvSpPr>
          <p:cNvPr id="12" name="Shape 9"/>
          <p:cNvSpPr/>
          <p:nvPr/>
        </p:nvSpPr>
        <p:spPr>
          <a:xfrm>
            <a:off x="8033444" y="4495701"/>
            <a:ext cx="425252" cy="425252"/>
          </a:xfrm>
          <a:prstGeom prst="roundRect">
            <a:avLst>
              <a:gd name="adj" fmla="val 18669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167787" y="4566544"/>
            <a:ext cx="156468" cy="283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2208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208" dirty="0"/>
          </a:p>
        </p:txBody>
      </p:sp>
      <p:sp>
        <p:nvSpPr>
          <p:cNvPr id="14" name="Text 11"/>
          <p:cNvSpPr/>
          <p:nvPr/>
        </p:nvSpPr>
        <p:spPr>
          <a:xfrm>
            <a:off x="8647708" y="4495701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Base Legal</a:t>
            </a:r>
            <a:endParaRPr lang="en-US" sz="1833" dirty="0"/>
          </a:p>
        </p:txBody>
      </p:sp>
      <p:sp>
        <p:nvSpPr>
          <p:cNvPr id="15" name="Text 12"/>
          <p:cNvSpPr/>
          <p:nvPr/>
        </p:nvSpPr>
        <p:spPr>
          <a:xfrm>
            <a:off x="8647707" y="4904383"/>
            <a:ext cx="2882702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Ambos previstos no Art. 611 da CLT.</a:t>
            </a:r>
            <a:endParaRPr lang="en-US" sz="145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33492" y="2007990"/>
            <a:ext cx="4725492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Duração e Vigência</a:t>
            </a:r>
            <a:endParaRPr lang="en-US" sz="3708" dirty="0"/>
          </a:p>
        </p:txBody>
      </p:sp>
      <p:sp>
        <p:nvSpPr>
          <p:cNvPr id="4" name="Text 1"/>
          <p:cNvSpPr/>
          <p:nvPr/>
        </p:nvSpPr>
        <p:spPr>
          <a:xfrm>
            <a:off x="5233492" y="2976563"/>
            <a:ext cx="6297018" cy="623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875"/>
              </a:lnSpc>
            </a:pPr>
            <a:r>
              <a:rPr lang="en-US" sz="4875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—</a:t>
            </a:r>
            <a:endParaRPr lang="en-US" sz="4875" dirty="0"/>
          </a:p>
        </p:txBody>
      </p:sp>
      <p:sp>
        <p:nvSpPr>
          <p:cNvPr id="5" name="Text 2"/>
          <p:cNvSpPr/>
          <p:nvPr/>
        </p:nvSpPr>
        <p:spPr>
          <a:xfrm>
            <a:off x="7200603" y="3836393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92"/>
              </a:lnSpc>
            </a:pPr>
            <a:r>
              <a:rPr lang="en-US" sz="1833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Duração Máxima</a:t>
            </a:r>
            <a:endParaRPr lang="en-US" sz="1833" dirty="0"/>
          </a:p>
        </p:txBody>
      </p:sp>
      <p:sp>
        <p:nvSpPr>
          <p:cNvPr id="6" name="Text 3"/>
          <p:cNvSpPr/>
          <p:nvPr/>
        </p:nvSpPr>
        <p:spPr>
          <a:xfrm>
            <a:off x="5233492" y="4245074"/>
            <a:ext cx="6297018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375"/>
              </a:lnSpc>
            </a:pPr>
            <a:r>
              <a:rPr lang="en-US" sz="1458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Tanto CCT quanto ACT têm duração máxima de 2 anos, perdendo vigência após esse período.</a:t>
            </a:r>
            <a:endParaRPr lang="en-US" sz="145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160</Words>
  <Application>Microsoft Office PowerPoint</Application>
  <PresentationFormat>Widescreen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Gelasio</vt:lpstr>
      <vt:lpstr>Lato</vt:lpstr>
      <vt:lpstr>Lato Bold</vt:lpstr>
      <vt:lpstr>Lato Medium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</dc:creator>
  <cp:lastModifiedBy>Davi</cp:lastModifiedBy>
  <cp:revision>1</cp:revision>
  <dcterms:created xsi:type="dcterms:W3CDTF">2025-09-22T18:15:20Z</dcterms:created>
  <dcterms:modified xsi:type="dcterms:W3CDTF">2025-09-22T18:18:53Z</dcterms:modified>
</cp:coreProperties>
</file>