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系列1</c:v>
                </c:pt>
              </c:strCache>
            </c:strRef>
          </c:tx>
          <c:spPr>
            <a:solidFill>
              <a:srgbClr val="C18960"/>
            </a:solidFill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Controle de Documentos</c:v>
                </c:pt>
                <c:pt idx="1">
                  <c:v>Gestão de Prazos</c:v>
                </c:pt>
                <c:pt idx="2">
                  <c:v>Armazenamento Seguro</c:v>
                </c:pt>
                <c:pt idx="3">
                  <c:v>Acesso Restrito</c:v>
                </c:pt>
                <c:pt idx="4">
                  <c:v>Sigilo de Informações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</c:v>
                </c:pt>
                <c:pt idx="1">
                  <c:v>75</c:v>
                </c:pt>
                <c:pt idx="2">
                  <c:v>90</c:v>
                </c:pt>
                <c:pt idx="3">
                  <c:v>85</c:v>
                </c:pt>
                <c:pt idx="4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0-4988-9D1A-F9C22D877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600" b="0" i="0" u="none" strike="noStrike">
                <a:solidFill>
                  <a:srgbClr val="000000"/>
                </a:solidFill>
                <a:latin typeface="Arial"/>
              </a:defRPr>
            </a:pPr>
            <a:endParaRPr lang="pt-BR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600" b="0" i="0" u="none" strike="noStrike">
                <a:solidFill>
                  <a:srgbClr val="000000"/>
                </a:solidFill>
                <a:latin typeface="Arial"/>
              </a:defRPr>
            </a:pPr>
            <a:endParaRPr lang="pt-BR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4A30C-2021-457E-8E9C-A865F12D779C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6076C-8E4B-4769-B038-F55D4EFE5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16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D286D-8F84-CB93-5620-3B5D76FB3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6392D0-027C-ECDB-748C-38A4125F4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89ED8C-F807-DFED-A7DE-C1686B5B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B53-BC3F-46BE-8895-8E9675D09A4C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2551C5-5FE7-2E7F-0ABB-D765969B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4B9389-055A-ACB4-EF09-B049FEDB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D08-F6E6-4A80-87F2-781DA76B2F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84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1331C-68A9-847A-BDD4-B18CA568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D09626-0044-B04F-6D19-01814FEB7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C823DC-24B3-1631-7E4D-9DD7141C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B53-BC3F-46BE-8895-8E9675D09A4C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731684-8BEE-EEDC-C59D-60E778B6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8BAF31-F746-57FA-4951-1BC57A1A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D08-F6E6-4A80-87F2-781DA76B2F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80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F57679-C3F0-7156-DE9A-E29E4B706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44CCF7-AE38-8EBA-2CC1-D0CEDAAE2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AE5FB4-3DE8-664E-C15C-1493E5BA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B53-BC3F-46BE-8895-8E9675D09A4C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2633F7-D44F-BAF6-F899-162EFD085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2D97A2-ED76-4493-103E-B03F3718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D08-F6E6-4A80-87F2-781DA76B2F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530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28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C23E-C079-9983-CCEE-F4B927C2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99D741-D8B1-2598-DED5-B8FE93AE1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51B4F0-7AFC-636A-4F50-975BEEE0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B53-BC3F-46BE-8895-8E9675D09A4C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9359CE-CB94-5138-311C-188BE40D1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7616BA-8BF4-74D7-7C47-6B04E301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D08-F6E6-4A80-87F2-781DA76B2F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07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43E90-E564-FF11-6207-F80AE89D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252421-ADC3-4C40-845D-580712944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57D9E4-7E43-0D84-99F7-CC73C096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B53-BC3F-46BE-8895-8E9675D09A4C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6CA908-0262-7532-2733-CEE44BFA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FED196-7299-6846-A187-622BB6FA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D08-F6E6-4A80-87F2-781DA76B2F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17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FB2C4-117F-5F16-AD49-4657D603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F4E0DD-8420-20DF-03D5-5BC45CD23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0FF02F-E623-6814-DBFD-571F2A36E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8FB6A2-525B-0251-476D-A79AB1C4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B53-BC3F-46BE-8895-8E9675D09A4C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4A1BC9-A92E-0F9A-ED85-9A5C3CE7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DE822A-711A-FEB0-9BAD-3E92E561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D08-F6E6-4A80-87F2-781DA76B2F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06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2FE06-C1DF-5BCF-6CA6-59243DC5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77D80B-DAA2-C1A2-EB63-B0F706A84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135128-5315-6094-04C1-DBAB81AD7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F07489-D33B-9278-997B-57FA97F6F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FF4D3A8-C95C-5E04-F69A-F5026823F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18F0E1D-8CAC-4D23-20BA-0DFA34DA5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B53-BC3F-46BE-8895-8E9675D09A4C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1A4543C-705D-D30B-13CF-CDFFCEE3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776EF05-BA9F-9777-7CA7-1826898F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D08-F6E6-4A80-87F2-781DA76B2F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43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079B7-167B-74D8-E1D7-97A7D2E8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654F804-82B4-63EB-6733-3EDAD28E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B53-BC3F-46BE-8895-8E9675D09A4C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BFEB8F-3F92-157A-5F7A-0CBD70FC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C440F35-DA18-BF7C-5D63-460E0F43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D08-F6E6-4A80-87F2-781DA76B2F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38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034FD9-F415-39E4-DE12-8D40189F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B53-BC3F-46BE-8895-8E9675D09A4C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FC1AF8B-33C2-F8E8-51B9-A7B3D3B01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4958296-1281-8B76-0068-2F4A7092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D08-F6E6-4A80-87F2-781DA76B2F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01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94454-8F54-FDF2-F6B6-E168629E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BE1471-BF9C-210F-A6DB-8E3EA86C9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EA5EB9-05EF-A7AF-D7BB-B8610DE07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DD508B-1710-0538-DD60-5844DE8B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B53-BC3F-46BE-8895-8E9675D09A4C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54BCFB-B808-191D-9474-C8930857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887BA2-15E3-62CA-14D9-C5E7D5C5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D08-F6E6-4A80-87F2-781DA76B2F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88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22765-42E2-C5E3-32B1-9EB367165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977EA5-69ED-0E77-92DF-C76FCF605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CF3A32-7D22-959A-6C6E-3ADBC7159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95245C-45A9-F2E6-79A3-3F8753B66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B53-BC3F-46BE-8895-8E9675D09A4C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905A41-DDE0-FC5A-C119-7694735D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DE41D8-C9CE-0AD5-5180-424E0957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D08-F6E6-4A80-87F2-781DA76B2F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90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3D3D8DB-AE18-BA68-2BA2-2213EDF1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DC8FC4-71B5-144F-D948-AB6C14A99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2AEDEC-0C5D-CD84-4425-96628CDDF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BFB53-BC3F-46BE-8895-8E9675D09A4C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20EC57-12D4-5CC5-C844-C33D7DB7F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02674F-FE50-7A5D-2FE4-72DB76B31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8ED08-F6E6-4A80-87F2-781DA76B2F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18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ploadFile/112_5.png"/>
          <p:cNvPicPr>
            <a:picLocks noChangeAspect="1"/>
          </p:cNvPicPr>
          <p:nvPr/>
        </p:nvPicPr>
        <p:blipFill>
          <a:blip r:embed="rId3"/>
          <a:srcRect l="41275" r="25168"/>
          <a:stretch/>
        </p:blipFill>
        <p:spPr>
          <a:xfrm>
            <a:off x="0" y="0"/>
            <a:ext cx="4059936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668317" y="2795016"/>
            <a:ext cx="6877507" cy="154914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06 -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Importância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 organização e confidencialidade no trabalho do Auxiliar de Departamento Pessoal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10800000">
            <a:off x="8286903" y="2828544"/>
            <a:ext cx="3413760" cy="3328416"/>
          </a:xfrm>
          <a:custGeom>
            <a:avLst/>
            <a:gdLst/>
            <a:ahLst/>
            <a:cxnLst/>
            <a:rect l="l" t="t" r="r" b="b"/>
            <a:pathLst>
              <a:path w="2560320" h="2496312">
                <a:moveTo>
                  <a:pt x="138857" y="0"/>
                </a:moveTo>
                <a:lnTo>
                  <a:pt x="2421463" y="0"/>
                </a:lnTo>
                <a:quadBezTo>
                  <a:pt x="2560320" y="0"/>
                  <a:pt x="2560320" y="138857"/>
                </a:quadBezTo>
                <a:lnTo>
                  <a:pt x="2560320" y="2357455"/>
                </a:lnTo>
                <a:quadBezTo>
                  <a:pt x="2560320" y="2496312"/>
                  <a:pt x="2421463" y="2496312"/>
                </a:quadBezTo>
                <a:lnTo>
                  <a:pt x="138857" y="2496312"/>
                </a:lnTo>
                <a:quadBezTo>
                  <a:pt x="0" y="2496312"/>
                  <a:pt x="0" y="2357455"/>
                </a:quadBezTo>
                <a:lnTo>
                  <a:pt x="0" y="138857"/>
                </a:lnTo>
                <a:quadBezTo>
                  <a:pt x="0" y="0"/>
                  <a:pt x="138857" y="0"/>
                </a:quadBezTo>
                <a:close/>
              </a:path>
            </a:pathLst>
          </a:custGeom>
          <a:solidFill>
            <a:srgbClr val="C18960"/>
          </a:solidFill>
          <a:ln/>
        </p:spPr>
        <p:txBody>
          <a:bodyPr/>
          <a:lstStyle/>
          <a:p>
            <a:endParaRPr lang="pt-BR" sz="2400"/>
          </a:p>
        </p:txBody>
      </p:sp>
      <p:sp>
        <p:nvSpPr>
          <p:cNvPr id="3" name="Shape 1"/>
          <p:cNvSpPr/>
          <p:nvPr/>
        </p:nvSpPr>
        <p:spPr>
          <a:xfrm rot="10800000">
            <a:off x="4414723" y="2840736"/>
            <a:ext cx="3413760" cy="3328416"/>
          </a:xfrm>
          <a:custGeom>
            <a:avLst/>
            <a:gdLst/>
            <a:ahLst/>
            <a:cxnLst/>
            <a:rect l="l" t="t" r="r" b="b"/>
            <a:pathLst>
              <a:path w="2560320" h="2496312">
                <a:moveTo>
                  <a:pt x="312039" y="0"/>
                </a:moveTo>
                <a:lnTo>
                  <a:pt x="2560320" y="0"/>
                </a:lnTo>
                <a:lnTo>
                  <a:pt x="2560320" y="2184273"/>
                </a:lnTo>
                <a:quadBezTo>
                  <a:pt x="2560320" y="2496312"/>
                  <a:pt x="2248281" y="2496312"/>
                </a:quadBezTo>
                <a:lnTo>
                  <a:pt x="0" y="2496312"/>
                </a:lnTo>
                <a:lnTo>
                  <a:pt x="0" y="312039"/>
                </a:lnTo>
                <a:quadBezTo>
                  <a:pt x="0" y="0"/>
                  <a:pt x="312039" y="0"/>
                </a:quadBezTo>
                <a:close/>
              </a:path>
            </a:pathLst>
          </a:custGeom>
          <a:solidFill>
            <a:srgbClr val="C18960"/>
          </a:solidFill>
          <a:ln/>
        </p:spPr>
        <p:txBody>
          <a:bodyPr/>
          <a:lstStyle/>
          <a:p>
            <a:endParaRPr lang="pt-BR" sz="2400"/>
          </a:p>
        </p:txBody>
      </p:sp>
      <p:sp>
        <p:nvSpPr>
          <p:cNvPr id="4" name="Shape 2"/>
          <p:cNvSpPr/>
          <p:nvPr/>
        </p:nvSpPr>
        <p:spPr>
          <a:xfrm rot="10800000">
            <a:off x="542544" y="2840736"/>
            <a:ext cx="3413760" cy="3328416"/>
          </a:xfrm>
          <a:custGeom>
            <a:avLst/>
            <a:gdLst/>
            <a:ahLst/>
            <a:cxnLst/>
            <a:rect l="l" t="t" r="r" b="b"/>
            <a:pathLst>
              <a:path w="2560320" h="2496312">
                <a:moveTo>
                  <a:pt x="148478" y="0"/>
                </a:moveTo>
                <a:lnTo>
                  <a:pt x="2411842" y="0"/>
                </a:lnTo>
                <a:quadBezTo>
                  <a:pt x="2560320" y="0"/>
                  <a:pt x="2560320" y="148478"/>
                </a:quadBezTo>
                <a:lnTo>
                  <a:pt x="2560320" y="2347834"/>
                </a:lnTo>
                <a:quadBezTo>
                  <a:pt x="2560320" y="2496312"/>
                  <a:pt x="2411842" y="2496312"/>
                </a:quadBezTo>
                <a:lnTo>
                  <a:pt x="148478" y="2496312"/>
                </a:lnTo>
                <a:quadBezTo>
                  <a:pt x="0" y="2496312"/>
                  <a:pt x="0" y="2347834"/>
                </a:quadBezTo>
                <a:lnTo>
                  <a:pt x="0" y="148478"/>
                </a:lnTo>
                <a:quadBezTo>
                  <a:pt x="0" y="0"/>
                  <a:pt x="148478" y="0"/>
                </a:quadBezTo>
                <a:close/>
              </a:path>
            </a:pathLst>
          </a:custGeom>
          <a:solidFill>
            <a:srgbClr val="C18960"/>
          </a:solidFill>
          <a:ln/>
        </p:spPr>
        <p:txBody>
          <a:bodyPr/>
          <a:lstStyle/>
          <a:p>
            <a:endParaRPr lang="pt-BR" sz="2400"/>
          </a:p>
        </p:txBody>
      </p:sp>
      <p:sp>
        <p:nvSpPr>
          <p:cNvPr id="5" name="Shape 3"/>
          <p:cNvSpPr/>
          <p:nvPr/>
        </p:nvSpPr>
        <p:spPr>
          <a:xfrm>
            <a:off x="542544" y="1273111"/>
            <a:ext cx="11158515" cy="1219200"/>
          </a:xfrm>
          <a:custGeom>
            <a:avLst/>
            <a:gdLst/>
            <a:ahLst/>
            <a:cxnLst/>
            <a:rect l="l" t="t" r="r" b="b"/>
            <a:pathLst>
              <a:path w="8368886" h="914400">
                <a:moveTo>
                  <a:pt x="114300" y="0"/>
                </a:moveTo>
                <a:lnTo>
                  <a:pt x="8254586" y="0"/>
                </a:lnTo>
                <a:quadBezTo>
                  <a:pt x="8368886" y="0"/>
                  <a:pt x="8368886" y="114300"/>
                </a:quadBezTo>
                <a:lnTo>
                  <a:pt x="8368886" y="800100"/>
                </a:lnTo>
                <a:quadBezTo>
                  <a:pt x="8368886" y="914400"/>
                  <a:pt x="8254586" y="914400"/>
                </a:quadBezTo>
                <a:lnTo>
                  <a:pt x="114300" y="914400"/>
                </a:lnTo>
                <a:quadBezTo>
                  <a:pt x="0" y="914400"/>
                  <a:pt x="0" y="800100"/>
                </a:quadBezTo>
                <a:lnTo>
                  <a:pt x="0" y="114300"/>
                </a:lnTo>
                <a:quadBezTo>
                  <a:pt x="0" y="0"/>
                  <a:pt x="11430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C18960"/>
            </a:solidFill>
            <a:prstDash val="solid"/>
          </a:ln>
        </p:spPr>
        <p:txBody>
          <a:bodyPr/>
          <a:lstStyle/>
          <a:p>
            <a:endParaRPr lang="pt-BR" sz="2400"/>
          </a:p>
        </p:txBody>
      </p:sp>
      <p:sp>
        <p:nvSpPr>
          <p:cNvPr id="6" name="Text 4"/>
          <p:cNvSpPr/>
          <p:nvPr/>
        </p:nvSpPr>
        <p:spPr>
          <a:xfrm>
            <a:off x="594147" y="243841"/>
            <a:ext cx="11106912" cy="765659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US" sz="4067" b="1" dirty="0">
                <a:solidFill>
                  <a:srgbClr val="C189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Organização no trabalho</a:t>
            </a:r>
            <a:endParaRPr lang="en-US" sz="4067" dirty="0"/>
          </a:p>
        </p:txBody>
      </p:sp>
      <p:sp>
        <p:nvSpPr>
          <p:cNvPr id="7" name="Text 5"/>
          <p:cNvSpPr/>
          <p:nvPr/>
        </p:nvSpPr>
        <p:spPr>
          <a:xfrm>
            <a:off x="594147" y="1273111"/>
            <a:ext cx="11106787" cy="49026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Manter a documentação organizada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594147" y="1824611"/>
            <a:ext cx="11106787" cy="48224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É crucial para o bom funcionamento do departamento, facilitando o acesso e a atualização dos dados.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542544" y="2889505"/>
            <a:ext cx="3413760" cy="49026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US" sz="1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Agendamento de tarefas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542544" y="3778707"/>
            <a:ext cx="3413760" cy="111844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Estabelecer prioridades e prazos ajuda a manter o fluxo de trabalho e evitar atrasos.</a:t>
            </a:r>
            <a:endParaRPr lang="en-US" sz="1867" dirty="0"/>
          </a:p>
        </p:txBody>
      </p:sp>
      <p:sp>
        <p:nvSpPr>
          <p:cNvPr id="11" name="Text 9"/>
          <p:cNvSpPr/>
          <p:nvPr/>
        </p:nvSpPr>
        <p:spPr>
          <a:xfrm>
            <a:off x="4440327" y="2889505"/>
            <a:ext cx="3413760" cy="831125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1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Utilização de sistemas integrados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4440327" y="3758472"/>
            <a:ext cx="3413760" cy="1405769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 uso eficiente de tecnologias contribui para a organização e agilidade nas atividades do departamento.</a:t>
            </a:r>
            <a:endParaRPr lang="en-US" sz="1867" dirty="0"/>
          </a:p>
        </p:txBody>
      </p:sp>
      <p:sp>
        <p:nvSpPr>
          <p:cNvPr id="13" name="Text 11"/>
          <p:cNvSpPr/>
          <p:nvPr/>
        </p:nvSpPr>
        <p:spPr>
          <a:xfrm>
            <a:off x="8287173" y="2889504"/>
            <a:ext cx="3413760" cy="831125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1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Arquivamento seguro de informações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8287173" y="3717747"/>
            <a:ext cx="3413760" cy="16930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Garantir a integridade e confidencialidade dos dados é essencial para a segurança da empresa e dos colaboradores.</a:t>
            </a:r>
            <a:endParaRPr lang="en-US" sz="18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ploadFile/112_1.png"/>
          <p:cNvPicPr>
            <a:picLocks noChangeAspect="1"/>
          </p:cNvPicPr>
          <p:nvPr/>
        </p:nvPicPr>
        <p:blipFill>
          <a:blip r:embed="rId3"/>
          <a:srcRect l="1961" t="42373" b="23729"/>
          <a:stretch/>
        </p:blipFill>
        <p:spPr>
          <a:xfrm>
            <a:off x="0" y="0"/>
            <a:ext cx="12192000" cy="18288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H="1">
            <a:off x="386584" y="2978507"/>
            <a:ext cx="2804160" cy="3392900"/>
          </a:xfrm>
          <a:custGeom>
            <a:avLst/>
            <a:gdLst/>
            <a:ahLst/>
            <a:cxnLst/>
            <a:rect l="l" t="t" r="r" b="b"/>
            <a:pathLst>
              <a:path w="2103120" h="2544675">
                <a:moveTo>
                  <a:pt x="262890" y="0"/>
                </a:moveTo>
                <a:lnTo>
                  <a:pt x="2103120" y="0"/>
                </a:lnTo>
                <a:lnTo>
                  <a:pt x="2103120" y="2281785"/>
                </a:lnTo>
                <a:quadBezTo>
                  <a:pt x="2103120" y="2544675"/>
                  <a:pt x="1840230" y="2544675"/>
                </a:quadBezTo>
                <a:lnTo>
                  <a:pt x="0" y="2544675"/>
                </a:lnTo>
                <a:lnTo>
                  <a:pt x="0" y="262890"/>
                </a:lnTo>
                <a:quadBezTo>
                  <a:pt x="0" y="0"/>
                  <a:pt x="26289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C18960"/>
            </a:solidFill>
            <a:prstDash val="solid"/>
          </a:ln>
        </p:spPr>
        <p:txBody>
          <a:bodyPr/>
          <a:lstStyle/>
          <a:p>
            <a:endParaRPr lang="pt-BR" sz="2400"/>
          </a:p>
        </p:txBody>
      </p:sp>
      <p:sp>
        <p:nvSpPr>
          <p:cNvPr id="4" name="Text 1"/>
          <p:cNvSpPr/>
          <p:nvPr/>
        </p:nvSpPr>
        <p:spPr>
          <a:xfrm>
            <a:off x="387191" y="2978507"/>
            <a:ext cx="2804160" cy="831125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Acesso restrito aos dados sensíveis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386584" y="3943169"/>
            <a:ext cx="2804160" cy="1980414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Manter a privacidade e segurança das informações pessoais dos colaboradores é uma responsabilidade fundamental.</a:t>
            </a:r>
            <a:endParaRPr lang="en-US" sz="1867" dirty="0"/>
          </a:p>
        </p:txBody>
      </p:sp>
      <p:sp>
        <p:nvSpPr>
          <p:cNvPr id="6" name="Shape 3"/>
          <p:cNvSpPr/>
          <p:nvPr/>
        </p:nvSpPr>
        <p:spPr>
          <a:xfrm>
            <a:off x="3257897" y="2210411"/>
            <a:ext cx="2804160" cy="3392900"/>
          </a:xfrm>
          <a:custGeom>
            <a:avLst/>
            <a:gdLst/>
            <a:ahLst/>
            <a:cxnLst/>
            <a:rect l="l" t="t" r="r" b="b"/>
            <a:pathLst>
              <a:path w="2103120" h="2544675">
                <a:moveTo>
                  <a:pt x="157057" y="0"/>
                </a:moveTo>
                <a:lnTo>
                  <a:pt x="1946063" y="0"/>
                </a:lnTo>
                <a:quadBezTo>
                  <a:pt x="2103120" y="0"/>
                  <a:pt x="2103120" y="157057"/>
                </a:quadBezTo>
                <a:lnTo>
                  <a:pt x="2103120" y="2387618"/>
                </a:lnTo>
                <a:quadBezTo>
                  <a:pt x="2103120" y="2544675"/>
                  <a:pt x="1946063" y="2544675"/>
                </a:quadBezTo>
                <a:lnTo>
                  <a:pt x="157057" y="2544675"/>
                </a:lnTo>
                <a:quadBezTo>
                  <a:pt x="0" y="2544675"/>
                  <a:pt x="0" y="2387618"/>
                </a:quadBezTo>
                <a:lnTo>
                  <a:pt x="0" y="157057"/>
                </a:lnTo>
                <a:quadBezTo>
                  <a:pt x="0" y="0"/>
                  <a:pt x="157057" y="0"/>
                </a:quadBezTo>
                <a:close/>
              </a:path>
            </a:pathLst>
          </a:custGeom>
          <a:solidFill>
            <a:srgbClr val="C18960"/>
          </a:solidFill>
          <a:ln/>
        </p:spPr>
        <p:txBody>
          <a:bodyPr/>
          <a:lstStyle/>
          <a:p>
            <a:endParaRPr lang="pt-BR" sz="2400"/>
          </a:p>
        </p:txBody>
      </p:sp>
      <p:sp>
        <p:nvSpPr>
          <p:cNvPr id="7" name="Text 4"/>
          <p:cNvSpPr/>
          <p:nvPr/>
        </p:nvSpPr>
        <p:spPr>
          <a:xfrm>
            <a:off x="3258504" y="2210412"/>
            <a:ext cx="2804160" cy="831125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Cumprimento das leis de proteção de dados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3258504" y="3317312"/>
            <a:ext cx="2804160" cy="1980414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Seguir as normativas vigentes garante a conformidade legal e a preservação da privacidade das informações.</a:t>
            </a:r>
            <a:endParaRPr lang="en-US" sz="1867" dirty="0"/>
          </a:p>
        </p:txBody>
      </p:sp>
      <p:sp>
        <p:nvSpPr>
          <p:cNvPr id="9" name="Shape 6"/>
          <p:cNvSpPr/>
          <p:nvPr/>
        </p:nvSpPr>
        <p:spPr>
          <a:xfrm>
            <a:off x="9000525" y="2978507"/>
            <a:ext cx="2804160" cy="3392900"/>
          </a:xfrm>
          <a:custGeom>
            <a:avLst/>
            <a:gdLst/>
            <a:ahLst/>
            <a:cxnLst/>
            <a:rect l="l" t="t" r="r" b="b"/>
            <a:pathLst>
              <a:path w="2103120" h="2544675">
                <a:moveTo>
                  <a:pt x="262890" y="0"/>
                </a:moveTo>
                <a:lnTo>
                  <a:pt x="2103120" y="0"/>
                </a:lnTo>
                <a:lnTo>
                  <a:pt x="2103120" y="2281785"/>
                </a:lnTo>
                <a:quadBezTo>
                  <a:pt x="2103120" y="2544675"/>
                  <a:pt x="1840230" y="2544675"/>
                </a:quadBezTo>
                <a:lnTo>
                  <a:pt x="0" y="2544675"/>
                </a:lnTo>
                <a:lnTo>
                  <a:pt x="0" y="262890"/>
                </a:lnTo>
                <a:quadBezTo>
                  <a:pt x="0" y="0"/>
                  <a:pt x="26289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C18960"/>
            </a:solidFill>
            <a:prstDash val="solid"/>
          </a:ln>
        </p:spPr>
        <p:txBody>
          <a:bodyPr/>
          <a:lstStyle/>
          <a:p>
            <a:endParaRPr lang="pt-BR" sz="2400"/>
          </a:p>
        </p:txBody>
      </p:sp>
      <p:sp>
        <p:nvSpPr>
          <p:cNvPr id="10" name="Shape 7"/>
          <p:cNvSpPr/>
          <p:nvPr/>
        </p:nvSpPr>
        <p:spPr>
          <a:xfrm>
            <a:off x="6129212" y="2978507"/>
            <a:ext cx="2804160" cy="3392900"/>
          </a:xfrm>
          <a:custGeom>
            <a:avLst/>
            <a:gdLst/>
            <a:ahLst/>
            <a:cxnLst/>
            <a:rect l="l" t="t" r="r" b="b"/>
            <a:pathLst>
              <a:path w="2103120" h="2544675">
                <a:moveTo>
                  <a:pt x="262890" y="0"/>
                </a:moveTo>
                <a:lnTo>
                  <a:pt x="2103120" y="0"/>
                </a:lnTo>
                <a:lnTo>
                  <a:pt x="2103120" y="2281785"/>
                </a:lnTo>
                <a:quadBezTo>
                  <a:pt x="2103120" y="2544675"/>
                  <a:pt x="1840230" y="2544675"/>
                </a:quadBezTo>
                <a:lnTo>
                  <a:pt x="0" y="2544675"/>
                </a:lnTo>
                <a:lnTo>
                  <a:pt x="0" y="262890"/>
                </a:lnTo>
                <a:quadBezTo>
                  <a:pt x="0" y="0"/>
                  <a:pt x="26289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C18960"/>
            </a:solidFill>
            <a:prstDash val="solid"/>
          </a:ln>
        </p:spPr>
        <p:txBody>
          <a:bodyPr/>
          <a:lstStyle/>
          <a:p>
            <a:endParaRPr lang="pt-BR" sz="2400"/>
          </a:p>
        </p:txBody>
      </p:sp>
      <p:sp>
        <p:nvSpPr>
          <p:cNvPr id="11" name="Text 8"/>
          <p:cNvSpPr/>
          <p:nvPr/>
        </p:nvSpPr>
        <p:spPr>
          <a:xfrm>
            <a:off x="6129817" y="2978507"/>
            <a:ext cx="2804160" cy="49026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Comunicação sigilosa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129817" y="3892368"/>
            <a:ext cx="2804160" cy="1980414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Garantir que as informações confidenciais sejam compartilhadas apenas com as pessoas autorizadas.</a:t>
            </a:r>
            <a:endParaRPr lang="en-US" sz="1867" dirty="0"/>
          </a:p>
        </p:txBody>
      </p:sp>
      <p:sp>
        <p:nvSpPr>
          <p:cNvPr id="13" name="Text 10"/>
          <p:cNvSpPr/>
          <p:nvPr/>
        </p:nvSpPr>
        <p:spPr>
          <a:xfrm>
            <a:off x="9001256" y="2978508"/>
            <a:ext cx="2804160" cy="831125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Descarte seguro de documentos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9001131" y="3963455"/>
            <a:ext cx="2804160" cy="16930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Eliminar de forma adequada os registros obsoletos ou sensíveis evita vazamentos de informações.</a:t>
            </a:r>
            <a:endParaRPr lang="en-US" sz="1867" dirty="0"/>
          </a:p>
        </p:txBody>
      </p:sp>
      <p:sp>
        <p:nvSpPr>
          <p:cNvPr id="15" name="Text 12"/>
          <p:cNvSpPr/>
          <p:nvPr/>
        </p:nvSpPr>
        <p:spPr>
          <a:xfrm>
            <a:off x="853440" y="621792"/>
            <a:ext cx="10485120" cy="765659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US" sz="4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Confidencialidade das informações</a:t>
            </a:r>
            <a:endParaRPr lang="en-US" sz="406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243841"/>
            <a:ext cx="10972800" cy="765659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US" sz="4067" b="1" dirty="0">
                <a:solidFill>
                  <a:srgbClr val="C189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Gestão eficiente de dados</a:t>
            </a:r>
            <a:endParaRPr lang="en-US" sz="4067" dirty="0"/>
          </a:p>
        </p:txBody>
      </p:sp>
      <p:sp>
        <p:nvSpPr>
          <p:cNvPr id="3" name="Shape 1"/>
          <p:cNvSpPr/>
          <p:nvPr/>
        </p:nvSpPr>
        <p:spPr>
          <a:xfrm>
            <a:off x="569311" y="1435700"/>
            <a:ext cx="5286451" cy="2292096"/>
          </a:xfrm>
          <a:custGeom>
            <a:avLst/>
            <a:gdLst/>
            <a:ahLst/>
            <a:cxnLst/>
            <a:rect l="l" t="t" r="r" b="b"/>
            <a:pathLst>
              <a:path w="3964838" h="1719072">
                <a:moveTo>
                  <a:pt x="214884" y="0"/>
                </a:moveTo>
                <a:lnTo>
                  <a:pt x="3749954" y="0"/>
                </a:lnTo>
                <a:quadBezTo>
                  <a:pt x="3964838" y="0"/>
                  <a:pt x="3964838" y="214884"/>
                </a:quadBezTo>
                <a:lnTo>
                  <a:pt x="3964838" y="1504188"/>
                </a:lnTo>
                <a:quadBezTo>
                  <a:pt x="3964838" y="1719072"/>
                  <a:pt x="3749954" y="1719072"/>
                </a:quadBezTo>
                <a:lnTo>
                  <a:pt x="214884" y="1719072"/>
                </a:lnTo>
                <a:quadBezTo>
                  <a:pt x="0" y="1719072"/>
                  <a:pt x="0" y="1504188"/>
                </a:quadBezTo>
                <a:lnTo>
                  <a:pt x="0" y="214884"/>
                </a:lnTo>
                <a:quadBezTo>
                  <a:pt x="0" y="0"/>
                  <a:pt x="214884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C18960"/>
            </a:solidFill>
            <a:prstDash val="solid"/>
          </a:ln>
        </p:spPr>
        <p:txBody>
          <a:bodyPr/>
          <a:lstStyle/>
          <a:p>
            <a:endParaRPr lang="pt-BR" sz="2400"/>
          </a:p>
        </p:txBody>
      </p:sp>
      <p:sp>
        <p:nvSpPr>
          <p:cNvPr id="4" name="Shape 2"/>
          <p:cNvSpPr/>
          <p:nvPr/>
        </p:nvSpPr>
        <p:spPr>
          <a:xfrm>
            <a:off x="569423" y="4200247"/>
            <a:ext cx="5286451" cy="2292096"/>
          </a:xfrm>
          <a:custGeom>
            <a:avLst/>
            <a:gdLst/>
            <a:ahLst/>
            <a:cxnLst/>
            <a:rect l="l" t="t" r="r" b="b"/>
            <a:pathLst>
              <a:path w="3964838" h="1719072">
                <a:moveTo>
                  <a:pt x="214884" y="0"/>
                </a:moveTo>
                <a:lnTo>
                  <a:pt x="3749954" y="0"/>
                </a:lnTo>
                <a:quadBezTo>
                  <a:pt x="3964838" y="0"/>
                  <a:pt x="3964838" y="214884"/>
                </a:quadBezTo>
                <a:lnTo>
                  <a:pt x="3964838" y="1504188"/>
                </a:lnTo>
                <a:quadBezTo>
                  <a:pt x="3964838" y="1719072"/>
                  <a:pt x="3749954" y="1719072"/>
                </a:quadBezTo>
                <a:lnTo>
                  <a:pt x="214884" y="1719072"/>
                </a:lnTo>
                <a:quadBezTo>
                  <a:pt x="0" y="1719072"/>
                  <a:pt x="0" y="1504188"/>
                </a:quadBezTo>
                <a:lnTo>
                  <a:pt x="0" y="214884"/>
                </a:lnTo>
                <a:quadBezTo>
                  <a:pt x="0" y="0"/>
                  <a:pt x="214884" y="0"/>
                </a:quadBezTo>
                <a:close/>
              </a:path>
            </a:pathLst>
          </a:custGeom>
          <a:solidFill>
            <a:srgbClr val="C18960"/>
          </a:solidFill>
          <a:ln w="19050">
            <a:solidFill>
              <a:srgbClr val="C18960"/>
            </a:solidFill>
            <a:prstDash val="solid"/>
          </a:ln>
        </p:spPr>
        <p:txBody>
          <a:bodyPr/>
          <a:lstStyle/>
          <a:p>
            <a:endParaRPr lang="pt-BR" sz="2400"/>
          </a:p>
        </p:txBody>
      </p:sp>
      <p:sp>
        <p:nvSpPr>
          <p:cNvPr id="5" name="Shape 3"/>
          <p:cNvSpPr/>
          <p:nvPr/>
        </p:nvSpPr>
        <p:spPr>
          <a:xfrm>
            <a:off x="6336239" y="1435700"/>
            <a:ext cx="5286451" cy="2292096"/>
          </a:xfrm>
          <a:custGeom>
            <a:avLst/>
            <a:gdLst/>
            <a:ahLst/>
            <a:cxnLst/>
            <a:rect l="l" t="t" r="r" b="b"/>
            <a:pathLst>
              <a:path w="3964838" h="1719072">
                <a:moveTo>
                  <a:pt x="214884" y="0"/>
                </a:moveTo>
                <a:lnTo>
                  <a:pt x="3749954" y="0"/>
                </a:lnTo>
                <a:quadBezTo>
                  <a:pt x="3964838" y="0"/>
                  <a:pt x="3964838" y="214884"/>
                </a:quadBezTo>
                <a:lnTo>
                  <a:pt x="3964838" y="1504188"/>
                </a:lnTo>
                <a:quadBezTo>
                  <a:pt x="3964838" y="1719072"/>
                  <a:pt x="3749954" y="1719072"/>
                </a:quadBezTo>
                <a:lnTo>
                  <a:pt x="214884" y="1719072"/>
                </a:lnTo>
                <a:quadBezTo>
                  <a:pt x="0" y="1719072"/>
                  <a:pt x="0" y="1504188"/>
                </a:quadBezTo>
                <a:lnTo>
                  <a:pt x="0" y="214884"/>
                </a:lnTo>
                <a:quadBezTo>
                  <a:pt x="0" y="0"/>
                  <a:pt x="214884" y="0"/>
                </a:quadBezTo>
                <a:close/>
              </a:path>
            </a:pathLst>
          </a:custGeom>
          <a:solidFill>
            <a:srgbClr val="C18960"/>
          </a:solidFill>
          <a:ln w="19050">
            <a:solidFill>
              <a:srgbClr val="C18960"/>
            </a:solidFill>
            <a:prstDash val="solid"/>
          </a:ln>
        </p:spPr>
        <p:txBody>
          <a:bodyPr/>
          <a:lstStyle/>
          <a:p>
            <a:endParaRPr lang="pt-BR" sz="2400"/>
          </a:p>
        </p:txBody>
      </p:sp>
      <p:sp>
        <p:nvSpPr>
          <p:cNvPr id="6" name="Shape 4"/>
          <p:cNvSpPr/>
          <p:nvPr/>
        </p:nvSpPr>
        <p:spPr>
          <a:xfrm>
            <a:off x="6335675" y="4200144"/>
            <a:ext cx="5286451" cy="2292096"/>
          </a:xfrm>
          <a:custGeom>
            <a:avLst/>
            <a:gdLst/>
            <a:ahLst/>
            <a:cxnLst/>
            <a:rect l="l" t="t" r="r" b="b"/>
            <a:pathLst>
              <a:path w="3964838" h="1719072">
                <a:moveTo>
                  <a:pt x="214884" y="0"/>
                </a:moveTo>
                <a:lnTo>
                  <a:pt x="3749954" y="0"/>
                </a:lnTo>
                <a:quadBezTo>
                  <a:pt x="3964838" y="0"/>
                  <a:pt x="3964838" y="214884"/>
                </a:quadBezTo>
                <a:lnTo>
                  <a:pt x="3964838" y="1504188"/>
                </a:lnTo>
                <a:quadBezTo>
                  <a:pt x="3964838" y="1719072"/>
                  <a:pt x="3749954" y="1719072"/>
                </a:quadBezTo>
                <a:lnTo>
                  <a:pt x="214884" y="1719072"/>
                </a:lnTo>
                <a:quadBezTo>
                  <a:pt x="0" y="1719072"/>
                  <a:pt x="0" y="1504188"/>
                </a:quadBezTo>
                <a:lnTo>
                  <a:pt x="0" y="214884"/>
                </a:lnTo>
                <a:quadBezTo>
                  <a:pt x="0" y="0"/>
                  <a:pt x="214884" y="0"/>
                </a:quadBezTo>
                <a:close/>
              </a:path>
            </a:pathLst>
          </a:custGeom>
          <a:solidFill>
            <a:srgbClr val="C18960"/>
          </a:solidFill>
          <a:ln w="19050">
            <a:solidFill>
              <a:srgbClr val="C18960"/>
            </a:solidFill>
            <a:prstDash val="solid"/>
          </a:ln>
        </p:spPr>
        <p:txBody>
          <a:bodyPr/>
          <a:lstStyle/>
          <a:p>
            <a:endParaRPr lang="pt-BR" sz="2400"/>
          </a:p>
        </p:txBody>
      </p:sp>
      <p:pic>
        <p:nvPicPr>
          <p:cNvPr id="7" name="Image 0" descr="/uploadFile/112_3.png"/>
          <p:cNvPicPr>
            <a:picLocks noChangeAspect="1"/>
          </p:cNvPicPr>
          <p:nvPr/>
        </p:nvPicPr>
        <p:blipFill>
          <a:blip r:embed="rId3"/>
          <a:srcRect l="35695" t="64722" r="37057" b="7500"/>
          <a:stretch/>
        </p:blipFill>
        <p:spPr>
          <a:xfrm flipH="1">
            <a:off x="723249" y="1570018"/>
            <a:ext cx="1219200" cy="757381"/>
          </a:xfrm>
          <a:prstGeom prst="ellipse">
            <a:avLst/>
          </a:prstGeom>
        </p:spPr>
      </p:pic>
      <p:sp>
        <p:nvSpPr>
          <p:cNvPr id="8" name="Text 5"/>
          <p:cNvSpPr/>
          <p:nvPr/>
        </p:nvSpPr>
        <p:spPr>
          <a:xfrm>
            <a:off x="723249" y="2488531"/>
            <a:ext cx="5132867" cy="111844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Manter os dados sempre atualizados é essencial para a tomada de decisões e o cumprimento de obrigações legais.</a:t>
            </a:r>
            <a:endParaRPr lang="en-US" sz="1867" dirty="0"/>
          </a:p>
        </p:txBody>
      </p:sp>
      <p:sp>
        <p:nvSpPr>
          <p:cNvPr id="9" name="Text 6"/>
          <p:cNvSpPr/>
          <p:nvPr/>
        </p:nvSpPr>
        <p:spPr>
          <a:xfrm>
            <a:off x="1942449" y="1453790"/>
            <a:ext cx="3913667" cy="831125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Atualização constante dos registros</a:t>
            </a:r>
            <a:endParaRPr lang="en-US" sz="2000" dirty="0"/>
          </a:p>
        </p:txBody>
      </p:sp>
      <p:pic>
        <p:nvPicPr>
          <p:cNvPr id="10" name="Image 1" descr="/uploadFile/112_2.png"/>
          <p:cNvPicPr>
            <a:picLocks noChangeAspect="1"/>
          </p:cNvPicPr>
          <p:nvPr/>
        </p:nvPicPr>
        <p:blipFill>
          <a:blip r:embed="rId4"/>
          <a:srcRect l="58583" t="20278" r="14169" b="51944"/>
          <a:stretch/>
        </p:blipFill>
        <p:spPr>
          <a:xfrm>
            <a:off x="6489615" y="1570018"/>
            <a:ext cx="1219200" cy="757381"/>
          </a:xfrm>
          <a:prstGeom prst="ellipse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489615" y="2346291"/>
            <a:ext cx="5132867" cy="111844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Proteger os dados por meio de cópias de segurança minimiza os riscos de perda ou comprometimento das informações. </a:t>
            </a:r>
            <a:endParaRPr lang="en-US" sz="1867" dirty="0"/>
          </a:p>
        </p:txBody>
      </p:sp>
      <p:sp>
        <p:nvSpPr>
          <p:cNvPr id="12" name="Text 8"/>
          <p:cNvSpPr/>
          <p:nvPr/>
        </p:nvSpPr>
        <p:spPr>
          <a:xfrm>
            <a:off x="7708815" y="1453790"/>
            <a:ext cx="3913667" cy="831125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1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Backup regular das informações</a:t>
            </a:r>
            <a:endParaRPr lang="en-US" sz="2000" dirty="0"/>
          </a:p>
        </p:txBody>
      </p:sp>
      <p:pic>
        <p:nvPicPr>
          <p:cNvPr id="13" name="Image 2" descr="/uploadFile/112_1.png"/>
          <p:cNvPicPr>
            <a:picLocks noChangeAspect="1"/>
          </p:cNvPicPr>
          <p:nvPr/>
        </p:nvPicPr>
        <p:blipFill>
          <a:blip r:embed="rId5"/>
          <a:srcRect l="37158" t="46389" r="35519" b="25833"/>
          <a:stretch/>
        </p:blipFill>
        <p:spPr>
          <a:xfrm>
            <a:off x="723249" y="4316475"/>
            <a:ext cx="1219200" cy="757381"/>
          </a:xfrm>
          <a:prstGeom prst="ellipse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23249" y="5001309"/>
            <a:ext cx="5132867" cy="111844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Controlar quem tem acesso às informações confidenciais ajuda a prevenir vazamentos e uso indevido dos dados.</a:t>
            </a:r>
            <a:endParaRPr lang="en-US" sz="1867" dirty="0"/>
          </a:p>
        </p:txBody>
      </p:sp>
      <p:sp>
        <p:nvSpPr>
          <p:cNvPr id="15" name="Text 10"/>
          <p:cNvSpPr/>
          <p:nvPr/>
        </p:nvSpPr>
        <p:spPr>
          <a:xfrm>
            <a:off x="1942449" y="4200247"/>
            <a:ext cx="3913667" cy="49026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US" sz="1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Monitoramento de acessos</a:t>
            </a:r>
            <a:endParaRPr lang="en-US" sz="2000" dirty="0"/>
          </a:p>
        </p:txBody>
      </p:sp>
      <p:pic>
        <p:nvPicPr>
          <p:cNvPr id="16" name="Image 3" descr="/uploadFile/112_2.png"/>
          <p:cNvPicPr>
            <a:picLocks noChangeAspect="1"/>
          </p:cNvPicPr>
          <p:nvPr/>
        </p:nvPicPr>
        <p:blipFill>
          <a:blip r:embed="rId4"/>
          <a:srcRect l="36438" t="44444" r="36164" b="27778"/>
          <a:stretch/>
        </p:blipFill>
        <p:spPr>
          <a:xfrm flipH="1">
            <a:off x="6489615" y="4316475"/>
            <a:ext cx="1219200" cy="757381"/>
          </a:xfrm>
          <a:prstGeom prst="ellipse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489615" y="5072429"/>
            <a:ext cx="5132867" cy="111844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Estabelecer diretrizes para o armazenamento e descarte de informações garante a gestão adequada dos registros.</a:t>
            </a:r>
            <a:endParaRPr lang="en-US" sz="1867" dirty="0"/>
          </a:p>
        </p:txBody>
      </p:sp>
      <p:sp>
        <p:nvSpPr>
          <p:cNvPr id="18" name="Text 12"/>
          <p:cNvSpPr/>
          <p:nvPr/>
        </p:nvSpPr>
        <p:spPr>
          <a:xfrm>
            <a:off x="7708815" y="4200247"/>
            <a:ext cx="3913667" cy="49026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US" sz="1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Política de retenção de dados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>
            <a:off x="6634461" y="4874875"/>
            <a:ext cx="4632564" cy="1604253"/>
          </a:xfrm>
          <a:custGeom>
            <a:avLst/>
            <a:gdLst/>
            <a:ahLst/>
            <a:cxnLst/>
            <a:rect l="l" t="t" r="r" b="b"/>
            <a:pathLst>
              <a:path w="3474423" h="1203190">
                <a:moveTo>
                  <a:pt x="150399" y="0"/>
                </a:moveTo>
                <a:lnTo>
                  <a:pt x="3474423" y="0"/>
                </a:lnTo>
                <a:lnTo>
                  <a:pt x="3474423" y="1052792"/>
                </a:lnTo>
                <a:quadBezTo>
                  <a:pt x="3474423" y="1203190"/>
                  <a:pt x="3324024" y="1203190"/>
                </a:quadBezTo>
                <a:lnTo>
                  <a:pt x="0" y="1203190"/>
                </a:lnTo>
                <a:lnTo>
                  <a:pt x="0" y="150399"/>
                </a:lnTo>
                <a:quadBezTo>
                  <a:pt x="0" y="0"/>
                  <a:pt x="150399" y="0"/>
                </a:quadBezTo>
                <a:close/>
              </a:path>
            </a:pathLst>
          </a:custGeom>
          <a:solidFill>
            <a:srgbClr val="C18960"/>
          </a:solidFill>
          <a:ln/>
        </p:spPr>
        <p:txBody>
          <a:bodyPr/>
          <a:lstStyle/>
          <a:p>
            <a:endParaRPr lang="pt-BR" sz="2400"/>
          </a:p>
        </p:txBody>
      </p:sp>
      <p:sp>
        <p:nvSpPr>
          <p:cNvPr id="3" name="Shape 1"/>
          <p:cNvSpPr/>
          <p:nvPr/>
        </p:nvSpPr>
        <p:spPr>
          <a:xfrm>
            <a:off x="1028579" y="4874875"/>
            <a:ext cx="4632564" cy="1604253"/>
          </a:xfrm>
          <a:custGeom>
            <a:avLst/>
            <a:gdLst/>
            <a:ahLst/>
            <a:cxnLst/>
            <a:rect l="l" t="t" r="r" b="b"/>
            <a:pathLst>
              <a:path w="3474423" h="1203190">
                <a:moveTo>
                  <a:pt x="150399" y="0"/>
                </a:moveTo>
                <a:lnTo>
                  <a:pt x="3474423" y="0"/>
                </a:lnTo>
                <a:lnTo>
                  <a:pt x="3474423" y="1052792"/>
                </a:lnTo>
                <a:quadBezTo>
                  <a:pt x="3474423" y="1203190"/>
                  <a:pt x="3324024" y="1203190"/>
                </a:quadBezTo>
                <a:lnTo>
                  <a:pt x="0" y="1203190"/>
                </a:lnTo>
                <a:lnTo>
                  <a:pt x="0" y="150399"/>
                </a:lnTo>
                <a:quadBezTo>
                  <a:pt x="0" y="0"/>
                  <a:pt x="150399" y="0"/>
                </a:quadBezTo>
                <a:close/>
              </a:path>
            </a:pathLst>
          </a:custGeom>
          <a:solidFill>
            <a:srgbClr val="C18960"/>
          </a:solidFill>
          <a:ln/>
        </p:spPr>
        <p:txBody>
          <a:bodyPr/>
          <a:lstStyle/>
          <a:p>
            <a:endParaRPr lang="pt-BR" sz="2400"/>
          </a:p>
        </p:txBody>
      </p:sp>
      <p:sp>
        <p:nvSpPr>
          <p:cNvPr id="4" name="Shape 2"/>
          <p:cNvSpPr/>
          <p:nvPr/>
        </p:nvSpPr>
        <p:spPr>
          <a:xfrm flipH="1">
            <a:off x="1028579" y="2200763"/>
            <a:ext cx="4632564" cy="1604253"/>
          </a:xfrm>
          <a:custGeom>
            <a:avLst/>
            <a:gdLst/>
            <a:ahLst/>
            <a:cxnLst/>
            <a:rect l="l" t="t" r="r" b="b"/>
            <a:pathLst>
              <a:path w="3474423" h="1203190">
                <a:moveTo>
                  <a:pt x="150399" y="0"/>
                </a:moveTo>
                <a:lnTo>
                  <a:pt x="3474423" y="0"/>
                </a:lnTo>
                <a:lnTo>
                  <a:pt x="3474423" y="1052792"/>
                </a:lnTo>
                <a:quadBezTo>
                  <a:pt x="3474423" y="1203190"/>
                  <a:pt x="3324024" y="1203190"/>
                </a:quadBezTo>
                <a:lnTo>
                  <a:pt x="0" y="1203190"/>
                </a:lnTo>
                <a:lnTo>
                  <a:pt x="0" y="150399"/>
                </a:lnTo>
                <a:quadBezTo>
                  <a:pt x="0" y="0"/>
                  <a:pt x="150399" y="0"/>
                </a:quadBezTo>
                <a:close/>
              </a:path>
            </a:pathLst>
          </a:custGeom>
          <a:solidFill>
            <a:srgbClr val="C18960"/>
          </a:solidFill>
          <a:ln/>
        </p:spPr>
        <p:txBody>
          <a:bodyPr/>
          <a:lstStyle/>
          <a:p>
            <a:endParaRPr lang="pt-BR" sz="2400"/>
          </a:p>
        </p:txBody>
      </p:sp>
      <p:sp>
        <p:nvSpPr>
          <p:cNvPr id="5" name="Shape 3"/>
          <p:cNvSpPr/>
          <p:nvPr/>
        </p:nvSpPr>
        <p:spPr>
          <a:xfrm>
            <a:off x="6634461" y="2200763"/>
            <a:ext cx="4632564" cy="1604253"/>
          </a:xfrm>
          <a:custGeom>
            <a:avLst/>
            <a:gdLst/>
            <a:ahLst/>
            <a:cxnLst/>
            <a:rect l="l" t="t" r="r" b="b"/>
            <a:pathLst>
              <a:path w="3474423" h="1203190">
                <a:moveTo>
                  <a:pt x="150399" y="0"/>
                </a:moveTo>
                <a:lnTo>
                  <a:pt x="3474423" y="0"/>
                </a:lnTo>
                <a:lnTo>
                  <a:pt x="3474423" y="1052792"/>
                </a:lnTo>
                <a:quadBezTo>
                  <a:pt x="3474423" y="1203190"/>
                  <a:pt x="3324024" y="1203190"/>
                </a:quadBezTo>
                <a:lnTo>
                  <a:pt x="0" y="1203190"/>
                </a:lnTo>
                <a:lnTo>
                  <a:pt x="0" y="150399"/>
                </a:lnTo>
                <a:quadBezTo>
                  <a:pt x="0" y="0"/>
                  <a:pt x="150399" y="0"/>
                </a:quadBezTo>
                <a:close/>
              </a:path>
            </a:pathLst>
          </a:custGeom>
          <a:solidFill>
            <a:srgbClr val="C18960"/>
          </a:solidFill>
          <a:ln/>
        </p:spPr>
        <p:txBody>
          <a:bodyPr/>
          <a:lstStyle/>
          <a:p>
            <a:endParaRPr lang="pt-BR" sz="2400"/>
          </a:p>
        </p:txBody>
      </p:sp>
      <p:sp>
        <p:nvSpPr>
          <p:cNvPr id="6" name="Text 4"/>
          <p:cNvSpPr/>
          <p:nvPr/>
        </p:nvSpPr>
        <p:spPr>
          <a:xfrm>
            <a:off x="853440" y="243840"/>
            <a:ext cx="10485120" cy="765659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US" sz="4067" b="1" dirty="0">
                <a:solidFill>
                  <a:srgbClr val="C189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Relacionamento com colaboradores</a:t>
            </a:r>
            <a:endParaRPr lang="en-US" sz="4067" dirty="0"/>
          </a:p>
        </p:txBody>
      </p:sp>
      <p:sp>
        <p:nvSpPr>
          <p:cNvPr id="7" name="Text 5"/>
          <p:cNvSpPr/>
          <p:nvPr/>
        </p:nvSpPr>
        <p:spPr>
          <a:xfrm>
            <a:off x="1028579" y="2332844"/>
            <a:ext cx="4632564" cy="111844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Demonstrar consideração pela confidencialidade dos dados pessoais fortalece a relação de confiança.</a:t>
            </a:r>
            <a:endParaRPr lang="en-US" sz="1867" dirty="0"/>
          </a:p>
        </p:txBody>
      </p:sp>
      <p:sp>
        <p:nvSpPr>
          <p:cNvPr id="8" name="Text 6"/>
          <p:cNvSpPr/>
          <p:nvPr/>
        </p:nvSpPr>
        <p:spPr>
          <a:xfrm>
            <a:off x="1028579" y="1350819"/>
            <a:ext cx="756869" cy="7362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1028579" y="1478619"/>
            <a:ext cx="0" cy="500303"/>
          </a:xfrm>
          <a:custGeom>
            <a:avLst/>
            <a:gdLst/>
            <a:ahLst/>
            <a:cxnLst/>
            <a:rect l="l" t="t" r="r" b="b"/>
            <a:pathLst>
              <a:path h="375227">
                <a:moveTo>
                  <a:pt x="0" y="0"/>
                </a:moveTo>
                <a:lnTo>
                  <a:pt x="0" y="375227"/>
                </a:lnTo>
              </a:path>
            </a:pathLst>
          </a:custGeom>
          <a:noFill/>
          <a:ln w="38100">
            <a:solidFill>
              <a:srgbClr val="C18960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pt-BR" sz="2400"/>
          </a:p>
        </p:txBody>
      </p:sp>
      <p:sp>
        <p:nvSpPr>
          <p:cNvPr id="10" name="Text 8"/>
          <p:cNvSpPr/>
          <p:nvPr/>
        </p:nvSpPr>
        <p:spPr>
          <a:xfrm>
            <a:off x="6634064" y="2363323"/>
            <a:ext cx="4632960" cy="111844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Fornecer orientações claras e práticas ajuda os colaboradores a compreender a importância da confidencialidade.</a:t>
            </a:r>
            <a:endParaRPr lang="en-US" sz="1867" dirty="0"/>
          </a:p>
        </p:txBody>
      </p:sp>
      <p:sp>
        <p:nvSpPr>
          <p:cNvPr id="11" name="Text 9"/>
          <p:cNvSpPr/>
          <p:nvPr/>
        </p:nvSpPr>
        <p:spPr>
          <a:xfrm>
            <a:off x="6633638" y="1350819"/>
            <a:ext cx="756869" cy="7362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2000" dirty="0"/>
          </a:p>
        </p:txBody>
      </p:sp>
      <p:sp>
        <p:nvSpPr>
          <p:cNvPr id="12" name="Shape 10"/>
          <p:cNvSpPr/>
          <p:nvPr/>
        </p:nvSpPr>
        <p:spPr>
          <a:xfrm>
            <a:off x="6633637" y="1478619"/>
            <a:ext cx="0" cy="500303"/>
          </a:xfrm>
          <a:custGeom>
            <a:avLst/>
            <a:gdLst/>
            <a:ahLst/>
            <a:cxnLst/>
            <a:rect l="l" t="t" r="r" b="b"/>
            <a:pathLst>
              <a:path h="375227">
                <a:moveTo>
                  <a:pt x="0" y="0"/>
                </a:moveTo>
                <a:lnTo>
                  <a:pt x="0" y="375227"/>
                </a:lnTo>
              </a:path>
            </a:pathLst>
          </a:custGeom>
          <a:noFill/>
          <a:ln w="38100">
            <a:solidFill>
              <a:srgbClr val="C18960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pt-BR" sz="2400"/>
          </a:p>
        </p:txBody>
      </p:sp>
      <p:sp>
        <p:nvSpPr>
          <p:cNvPr id="13" name="Text 11"/>
          <p:cNvSpPr/>
          <p:nvPr/>
        </p:nvSpPr>
        <p:spPr>
          <a:xfrm>
            <a:off x="1028579" y="4874875"/>
            <a:ext cx="4632960" cy="1573829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lnSpc>
                <a:spcPct val="80000"/>
              </a:lnSpc>
              <a:spcBef>
                <a:spcPts val="500"/>
              </a:spcBef>
            </a:pPr>
            <a:r>
              <a:rPr lang="en-US" sz="2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Disponibilizar meios seguros para que os colaboradores possam reportar questões relacionadas à privacidade e segurança das informações.</a:t>
            </a:r>
            <a:endParaRPr lang="en-US" sz="2133" dirty="0"/>
          </a:p>
        </p:txBody>
      </p:sp>
      <p:sp>
        <p:nvSpPr>
          <p:cNvPr id="14" name="Text 12"/>
          <p:cNvSpPr/>
          <p:nvPr/>
        </p:nvSpPr>
        <p:spPr>
          <a:xfrm>
            <a:off x="1028579" y="4012655"/>
            <a:ext cx="756869" cy="7362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1028579" y="4140455"/>
            <a:ext cx="0" cy="500303"/>
          </a:xfrm>
          <a:custGeom>
            <a:avLst/>
            <a:gdLst/>
            <a:ahLst/>
            <a:cxnLst/>
            <a:rect l="l" t="t" r="r" b="b"/>
            <a:pathLst>
              <a:path h="375227">
                <a:moveTo>
                  <a:pt x="0" y="0"/>
                </a:moveTo>
                <a:lnTo>
                  <a:pt x="0" y="375227"/>
                </a:lnTo>
              </a:path>
            </a:pathLst>
          </a:custGeom>
          <a:noFill/>
          <a:ln w="38100">
            <a:solidFill>
              <a:srgbClr val="C18960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pt-BR" sz="2400"/>
          </a:p>
        </p:txBody>
      </p:sp>
      <p:sp>
        <p:nvSpPr>
          <p:cNvPr id="16" name="Text 14"/>
          <p:cNvSpPr/>
          <p:nvPr/>
        </p:nvSpPr>
        <p:spPr>
          <a:xfrm>
            <a:off x="1820661" y="1289860"/>
            <a:ext cx="3840480" cy="831125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Respeito à privacidade dos colaboradores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7426544" y="1289859"/>
            <a:ext cx="3840480" cy="720134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Orientação sobre proteção de dados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1820661" y="3951321"/>
            <a:ext cx="3840480" cy="720134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Canais de comunicação seguros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7426544" y="3951695"/>
            <a:ext cx="3840480" cy="49026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Treinamentos regulares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6634064" y="4945995"/>
            <a:ext cx="4632960" cy="1405769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Investir em capacitação constante reforça a importância da confidencialidade e promove a cultura de segurança da informação.</a:t>
            </a:r>
            <a:endParaRPr lang="en-US" sz="1867" dirty="0"/>
          </a:p>
        </p:txBody>
      </p:sp>
      <p:sp>
        <p:nvSpPr>
          <p:cNvPr id="21" name="Text 19"/>
          <p:cNvSpPr/>
          <p:nvPr/>
        </p:nvSpPr>
        <p:spPr>
          <a:xfrm>
            <a:off x="6633638" y="4012655"/>
            <a:ext cx="756869" cy="7362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2000" dirty="0"/>
          </a:p>
        </p:txBody>
      </p:sp>
      <p:sp>
        <p:nvSpPr>
          <p:cNvPr id="22" name="Shape 20"/>
          <p:cNvSpPr/>
          <p:nvPr/>
        </p:nvSpPr>
        <p:spPr>
          <a:xfrm>
            <a:off x="6633637" y="4140455"/>
            <a:ext cx="0" cy="500303"/>
          </a:xfrm>
          <a:custGeom>
            <a:avLst/>
            <a:gdLst/>
            <a:ahLst/>
            <a:cxnLst/>
            <a:rect l="l" t="t" r="r" b="b"/>
            <a:pathLst>
              <a:path h="375227">
                <a:moveTo>
                  <a:pt x="0" y="0"/>
                </a:moveTo>
                <a:lnTo>
                  <a:pt x="0" y="375227"/>
                </a:lnTo>
              </a:path>
            </a:pathLst>
          </a:custGeom>
          <a:noFill/>
          <a:ln w="38100">
            <a:solidFill>
              <a:srgbClr val="C18960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pt-BR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10800000">
            <a:off x="8286903" y="2828544"/>
            <a:ext cx="3413760" cy="3328416"/>
          </a:xfrm>
          <a:custGeom>
            <a:avLst/>
            <a:gdLst/>
            <a:ahLst/>
            <a:cxnLst/>
            <a:rect l="l" t="t" r="r" b="b"/>
            <a:pathLst>
              <a:path w="2560320" h="2496312">
                <a:moveTo>
                  <a:pt x="138857" y="0"/>
                </a:moveTo>
                <a:lnTo>
                  <a:pt x="2421463" y="0"/>
                </a:lnTo>
                <a:quadBezTo>
                  <a:pt x="2560320" y="0"/>
                  <a:pt x="2560320" y="138857"/>
                </a:quadBezTo>
                <a:lnTo>
                  <a:pt x="2560320" y="2357455"/>
                </a:lnTo>
                <a:quadBezTo>
                  <a:pt x="2560320" y="2496312"/>
                  <a:pt x="2421463" y="2496312"/>
                </a:quadBezTo>
                <a:lnTo>
                  <a:pt x="138857" y="2496312"/>
                </a:lnTo>
                <a:quadBezTo>
                  <a:pt x="0" y="2496312"/>
                  <a:pt x="0" y="2357455"/>
                </a:quadBezTo>
                <a:lnTo>
                  <a:pt x="0" y="138857"/>
                </a:lnTo>
                <a:quadBezTo>
                  <a:pt x="0" y="0"/>
                  <a:pt x="138857" y="0"/>
                </a:quadBezTo>
                <a:close/>
              </a:path>
            </a:pathLst>
          </a:custGeom>
          <a:solidFill>
            <a:srgbClr val="C18960"/>
          </a:solidFill>
          <a:ln/>
        </p:spPr>
        <p:txBody>
          <a:bodyPr/>
          <a:lstStyle/>
          <a:p>
            <a:endParaRPr lang="pt-BR" sz="2400"/>
          </a:p>
        </p:txBody>
      </p:sp>
      <p:sp>
        <p:nvSpPr>
          <p:cNvPr id="3" name="Shape 1"/>
          <p:cNvSpPr/>
          <p:nvPr/>
        </p:nvSpPr>
        <p:spPr>
          <a:xfrm rot="10800000">
            <a:off x="4414723" y="2840736"/>
            <a:ext cx="3413760" cy="3328416"/>
          </a:xfrm>
          <a:custGeom>
            <a:avLst/>
            <a:gdLst/>
            <a:ahLst/>
            <a:cxnLst/>
            <a:rect l="l" t="t" r="r" b="b"/>
            <a:pathLst>
              <a:path w="2560320" h="2496312">
                <a:moveTo>
                  <a:pt x="312039" y="0"/>
                </a:moveTo>
                <a:lnTo>
                  <a:pt x="2560320" y="0"/>
                </a:lnTo>
                <a:lnTo>
                  <a:pt x="2560320" y="2184273"/>
                </a:lnTo>
                <a:quadBezTo>
                  <a:pt x="2560320" y="2496312"/>
                  <a:pt x="2248281" y="2496312"/>
                </a:quadBezTo>
                <a:lnTo>
                  <a:pt x="0" y="2496312"/>
                </a:lnTo>
                <a:lnTo>
                  <a:pt x="0" y="312039"/>
                </a:lnTo>
                <a:quadBezTo>
                  <a:pt x="0" y="0"/>
                  <a:pt x="312039" y="0"/>
                </a:quadBezTo>
                <a:close/>
              </a:path>
            </a:pathLst>
          </a:custGeom>
          <a:solidFill>
            <a:srgbClr val="C18960"/>
          </a:solidFill>
          <a:ln/>
        </p:spPr>
        <p:txBody>
          <a:bodyPr/>
          <a:lstStyle/>
          <a:p>
            <a:endParaRPr lang="pt-BR" sz="2400"/>
          </a:p>
        </p:txBody>
      </p:sp>
      <p:sp>
        <p:nvSpPr>
          <p:cNvPr id="4" name="Shape 2"/>
          <p:cNvSpPr/>
          <p:nvPr/>
        </p:nvSpPr>
        <p:spPr>
          <a:xfrm rot="10800000">
            <a:off x="542544" y="2840736"/>
            <a:ext cx="3413760" cy="3328416"/>
          </a:xfrm>
          <a:custGeom>
            <a:avLst/>
            <a:gdLst/>
            <a:ahLst/>
            <a:cxnLst/>
            <a:rect l="l" t="t" r="r" b="b"/>
            <a:pathLst>
              <a:path w="2560320" h="2496312">
                <a:moveTo>
                  <a:pt x="148478" y="0"/>
                </a:moveTo>
                <a:lnTo>
                  <a:pt x="2411842" y="0"/>
                </a:lnTo>
                <a:quadBezTo>
                  <a:pt x="2560320" y="0"/>
                  <a:pt x="2560320" y="148478"/>
                </a:quadBezTo>
                <a:lnTo>
                  <a:pt x="2560320" y="2347834"/>
                </a:lnTo>
                <a:quadBezTo>
                  <a:pt x="2560320" y="2496312"/>
                  <a:pt x="2411842" y="2496312"/>
                </a:quadBezTo>
                <a:lnTo>
                  <a:pt x="148478" y="2496312"/>
                </a:lnTo>
                <a:quadBezTo>
                  <a:pt x="0" y="2496312"/>
                  <a:pt x="0" y="2347834"/>
                </a:quadBezTo>
                <a:lnTo>
                  <a:pt x="0" y="148478"/>
                </a:lnTo>
                <a:quadBezTo>
                  <a:pt x="0" y="0"/>
                  <a:pt x="148478" y="0"/>
                </a:quadBezTo>
                <a:close/>
              </a:path>
            </a:pathLst>
          </a:custGeom>
          <a:solidFill>
            <a:srgbClr val="C18960"/>
          </a:solidFill>
          <a:ln/>
        </p:spPr>
        <p:txBody>
          <a:bodyPr/>
          <a:lstStyle/>
          <a:p>
            <a:endParaRPr lang="pt-BR" sz="2400"/>
          </a:p>
        </p:txBody>
      </p:sp>
      <p:sp>
        <p:nvSpPr>
          <p:cNvPr id="5" name="Shape 3"/>
          <p:cNvSpPr/>
          <p:nvPr/>
        </p:nvSpPr>
        <p:spPr>
          <a:xfrm>
            <a:off x="542544" y="1273111"/>
            <a:ext cx="11158515" cy="1219200"/>
          </a:xfrm>
          <a:custGeom>
            <a:avLst/>
            <a:gdLst/>
            <a:ahLst/>
            <a:cxnLst/>
            <a:rect l="l" t="t" r="r" b="b"/>
            <a:pathLst>
              <a:path w="8368886" h="914400">
                <a:moveTo>
                  <a:pt x="114300" y="0"/>
                </a:moveTo>
                <a:lnTo>
                  <a:pt x="8254586" y="0"/>
                </a:lnTo>
                <a:quadBezTo>
                  <a:pt x="8368886" y="0"/>
                  <a:pt x="8368886" y="114300"/>
                </a:quadBezTo>
                <a:lnTo>
                  <a:pt x="8368886" y="800100"/>
                </a:lnTo>
                <a:quadBezTo>
                  <a:pt x="8368886" y="914400"/>
                  <a:pt x="8254586" y="914400"/>
                </a:quadBezTo>
                <a:lnTo>
                  <a:pt x="114300" y="914400"/>
                </a:lnTo>
                <a:quadBezTo>
                  <a:pt x="0" y="914400"/>
                  <a:pt x="0" y="800100"/>
                </a:quadBezTo>
                <a:lnTo>
                  <a:pt x="0" y="114300"/>
                </a:lnTo>
                <a:quadBezTo>
                  <a:pt x="0" y="0"/>
                  <a:pt x="114300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C18960"/>
            </a:solidFill>
            <a:prstDash val="solid"/>
          </a:ln>
        </p:spPr>
        <p:txBody>
          <a:bodyPr/>
          <a:lstStyle/>
          <a:p>
            <a:endParaRPr lang="pt-BR" sz="2400"/>
          </a:p>
        </p:txBody>
      </p:sp>
      <p:sp>
        <p:nvSpPr>
          <p:cNvPr id="6" name="Text 4"/>
          <p:cNvSpPr/>
          <p:nvPr/>
        </p:nvSpPr>
        <p:spPr>
          <a:xfrm>
            <a:off x="594147" y="243841"/>
            <a:ext cx="11106912" cy="765659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US" sz="4067" b="1" dirty="0">
                <a:solidFill>
                  <a:srgbClr val="C189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Responsabilidade ética e legal</a:t>
            </a:r>
            <a:endParaRPr lang="en-US" sz="4067" dirty="0"/>
          </a:p>
        </p:txBody>
      </p:sp>
      <p:sp>
        <p:nvSpPr>
          <p:cNvPr id="7" name="Text 5"/>
          <p:cNvSpPr/>
          <p:nvPr/>
        </p:nvSpPr>
        <p:spPr>
          <a:xfrm>
            <a:off x="594147" y="1273111"/>
            <a:ext cx="11106787" cy="49026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Ética no tratamento das informações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594147" y="1733171"/>
            <a:ext cx="11106787" cy="48224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Agir com integridade e respeito é fundamental para preservar a confiança e a reputação da empresa.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542544" y="2889504"/>
            <a:ext cx="3413760" cy="831125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1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Conformidade com normas e regulamentos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542544" y="3829507"/>
            <a:ext cx="3413760" cy="16930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Seguir as diretrizes legais e padrões éticos é essencial para evitar sanções e prejuízos à empresa e aos colaboradores.</a:t>
            </a:r>
            <a:endParaRPr lang="en-US" sz="1867" dirty="0"/>
          </a:p>
        </p:txBody>
      </p:sp>
      <p:sp>
        <p:nvSpPr>
          <p:cNvPr id="11" name="Text 9"/>
          <p:cNvSpPr/>
          <p:nvPr/>
        </p:nvSpPr>
        <p:spPr>
          <a:xfrm>
            <a:off x="4440327" y="2889505"/>
            <a:ext cx="3413760" cy="831125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1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Gestão transparente de dados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4440327" y="3809272"/>
            <a:ext cx="3413760" cy="1980414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Promover a transparência no uso e tratamento de informações fortalece a credibilidade da empresa junto aos colaboradores e órgãos reguladores.</a:t>
            </a:r>
            <a:endParaRPr lang="en-US" sz="1867" dirty="0"/>
          </a:p>
        </p:txBody>
      </p:sp>
      <p:sp>
        <p:nvSpPr>
          <p:cNvPr id="13" name="Text 11"/>
          <p:cNvSpPr/>
          <p:nvPr/>
        </p:nvSpPr>
        <p:spPr>
          <a:xfrm>
            <a:off x="8287173" y="2889505"/>
            <a:ext cx="3413760" cy="831125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1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Avaliação contínua de processos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8287173" y="3870147"/>
            <a:ext cx="3413760" cy="1693092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Revisar constantemente as práticas de gestão de informações permite identificar e corrigir eventuais falhas ou vulnerabilidades.</a:t>
            </a:r>
            <a:endParaRPr lang="en-US" sz="18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731521"/>
            <a:ext cx="6375197" cy="1296445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C189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Importância da Organização e Confidencialidade no Trabalho do Auxiliar de Departamento Pessoal</a:t>
            </a:r>
            <a:endParaRPr lang="en-US" sz="2000" dirty="0"/>
          </a:p>
        </p:txBody>
      </p:sp>
      <p:sp>
        <p:nvSpPr>
          <p:cNvPr id="3" name="Shape 1"/>
          <p:cNvSpPr/>
          <p:nvPr/>
        </p:nvSpPr>
        <p:spPr>
          <a:xfrm>
            <a:off x="731520" y="2141636"/>
            <a:ext cx="6375197" cy="3901440"/>
          </a:xfrm>
          <a:custGeom>
            <a:avLst/>
            <a:gdLst/>
            <a:ahLst/>
            <a:cxnLst/>
            <a:rect l="l" t="t" r="r" b="b"/>
            <a:pathLst>
              <a:path w="4781398" h="2926080">
                <a:moveTo>
                  <a:pt x="159069" y="0"/>
                </a:moveTo>
                <a:lnTo>
                  <a:pt x="4622329" y="0"/>
                </a:lnTo>
                <a:quadBezTo>
                  <a:pt x="4781398" y="0"/>
                  <a:pt x="4781398" y="159069"/>
                </a:quadBezTo>
                <a:lnTo>
                  <a:pt x="4781398" y="2767011"/>
                </a:lnTo>
                <a:quadBezTo>
                  <a:pt x="4781398" y="2926080"/>
                  <a:pt x="4622329" y="2926080"/>
                </a:quadBezTo>
                <a:lnTo>
                  <a:pt x="159069" y="2926080"/>
                </a:lnTo>
                <a:quadBezTo>
                  <a:pt x="0" y="2926080"/>
                  <a:pt x="0" y="2767011"/>
                </a:quadBezTo>
                <a:lnTo>
                  <a:pt x="0" y="159069"/>
                </a:lnTo>
                <a:quadBezTo>
                  <a:pt x="0" y="0"/>
                  <a:pt x="159069" y="0"/>
                </a:quadBezTo>
                <a:close/>
              </a:path>
            </a:pathLst>
          </a:custGeom>
          <a:solidFill>
            <a:srgbClr val="F3F3F5"/>
          </a:solidFill>
          <a:ln/>
          <a:effectLst>
            <a:outerShdw blurRad="47625" dist="101600" dir="2700000" algn="bl" rotWithShape="0">
              <a:srgbClr val="808080">
                <a:alpha val="100000"/>
              </a:srgbClr>
            </a:outerShdw>
          </a:effectLst>
        </p:spPr>
        <p:txBody>
          <a:bodyPr/>
          <a:lstStyle/>
          <a:p>
            <a:endParaRPr lang="pt-BR" sz="2400"/>
          </a:p>
        </p:txBody>
      </p:sp>
      <p:graphicFrame>
        <p:nvGraphicFramePr>
          <p:cNvPr id="4" name="Chart 0"/>
          <p:cNvGraphicFramePr/>
          <p:nvPr/>
        </p:nvGraphicFramePr>
        <p:xfrm>
          <a:off x="1669217" y="2568356"/>
          <a:ext cx="5184679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2"/>
          <p:cNvSpPr/>
          <p:nvPr/>
        </p:nvSpPr>
        <p:spPr>
          <a:xfrm rot="-5400000">
            <a:off x="-703332" y="3545984"/>
            <a:ext cx="3927141" cy="1118448"/>
          </a:xfrm>
          <a:prstGeom prst="rect">
            <a:avLst/>
          </a:prstGeom>
          <a:noFill/>
          <a:ln/>
        </p:spPr>
        <p:txBody>
          <a:bodyPr wrap="square" lIns="127000" tIns="127000" rIns="127000" bIns="127000" rtlCol="0" anchor="t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1867" b="1" dirty="0">
                <a:solidFill>
                  <a:srgbClr val="C189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Importância da Organização e Confidencialidade(Percentual de Importância)</a:t>
            </a:r>
            <a:endParaRPr lang="en-US" sz="2000" dirty="0"/>
          </a:p>
        </p:txBody>
      </p:sp>
      <p:pic>
        <p:nvPicPr>
          <p:cNvPr id="6" name="Image 0" descr="/uploadFile/112_5.png"/>
          <p:cNvPicPr>
            <a:picLocks noChangeAspect="1"/>
          </p:cNvPicPr>
          <p:nvPr/>
        </p:nvPicPr>
        <p:blipFill>
          <a:blip r:embed="rId4"/>
          <a:srcRect l="41154" r="20385"/>
          <a:stretch/>
        </p:blipFill>
        <p:spPr>
          <a:xfrm>
            <a:off x="7555384" y="0"/>
            <a:ext cx="463720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482</Words>
  <Application>Microsoft Office PowerPoint</Application>
  <PresentationFormat>Widescreen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</dc:creator>
  <cp:lastModifiedBy>Davi</cp:lastModifiedBy>
  <cp:revision>7</cp:revision>
  <dcterms:created xsi:type="dcterms:W3CDTF">2025-09-22T16:19:52Z</dcterms:created>
  <dcterms:modified xsi:type="dcterms:W3CDTF">2025-09-22T17:44:24Z</dcterms:modified>
</cp:coreProperties>
</file>