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5" r:id="rId2"/>
    <p:sldId id="266" r:id="rId3"/>
    <p:sldId id="267" r:id="rId4"/>
    <p:sldId id="268" r:id="rId5"/>
    <p:sldId id="269" r:id="rId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3" autoAdjust="0"/>
    <p:restoredTop sz="94660"/>
  </p:normalViewPr>
  <p:slideViewPr>
    <p:cSldViewPr snapToGrid="0">
      <p:cViewPr varScale="1">
        <p:scale>
          <a:sx n="83" d="100"/>
          <a:sy n="83" d="100"/>
        </p:scale>
        <p:origin x="48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FB8AFC-9D15-42C5-831E-B3BDA17543F8}" type="datetimeFigureOut">
              <a:rPr lang="pt-BR" smtClean="0"/>
              <a:t>22/09/2025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6CC112-D75C-4AC6-B5FB-7113A8823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7196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3E462B-250C-D376-CEC2-03A57A06CA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B00D22E-1EC7-77D4-2BF2-9523131D92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AC10995-2C26-66E4-B10B-42A9CD9AC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A8582-F37D-4340-9F8E-456039D679BE}" type="datetimeFigureOut">
              <a:rPr lang="pt-BR" smtClean="0"/>
              <a:t>22/09/2025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42849C7-1FED-53D9-6A9A-9F615367A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EDEE812-2183-8233-E8FD-1C81D9B47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598E6-BC73-4A70-99E4-3FA393FBD9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7438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BF89A4-13F4-BC15-8426-E1D275886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2B7ED66-F6C9-C375-546C-8C2FB93185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731A2E1-097F-2DFF-4ACC-D83BED9FB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A8582-F37D-4340-9F8E-456039D679BE}" type="datetimeFigureOut">
              <a:rPr lang="pt-BR" smtClean="0"/>
              <a:t>22/09/2025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214F242-556B-66D9-C26B-651F065B7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0696DC5-5A6E-E1F5-4995-DE9F32F19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598E6-BC73-4A70-99E4-3FA393FBD9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0845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88AA92A-3961-E53A-DDD8-458F9EB1B5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436887E-6E13-E4C1-1BD2-04F7A9D0EC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2C1317F-3637-EAAA-1217-E332664A2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A8582-F37D-4340-9F8E-456039D679BE}" type="datetimeFigureOut">
              <a:rPr lang="pt-BR" smtClean="0"/>
              <a:t>22/09/2025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7012927-E356-202A-EA7A-DB163BB34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BE7B84F-FD41-FF17-0607-6A79C2966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598E6-BC73-4A70-99E4-3FA393FBD9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52615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  <p:extLst>
      <p:ext uri="{BB962C8B-B14F-4D97-AF65-F5344CB8AC3E}">
        <p14:creationId xmlns:p14="http://schemas.microsoft.com/office/powerpoint/2010/main" val="10819989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  <p:extLst>
      <p:ext uri="{BB962C8B-B14F-4D97-AF65-F5344CB8AC3E}">
        <p14:creationId xmlns:p14="http://schemas.microsoft.com/office/powerpoint/2010/main" val="28203766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  <p:extLst>
      <p:ext uri="{BB962C8B-B14F-4D97-AF65-F5344CB8AC3E}">
        <p14:creationId xmlns:p14="http://schemas.microsoft.com/office/powerpoint/2010/main" val="10470685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  <p:extLst>
      <p:ext uri="{BB962C8B-B14F-4D97-AF65-F5344CB8AC3E}">
        <p14:creationId xmlns:p14="http://schemas.microsoft.com/office/powerpoint/2010/main" val="19197349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  <p:extLst>
      <p:ext uri="{BB962C8B-B14F-4D97-AF65-F5344CB8AC3E}">
        <p14:creationId xmlns:p14="http://schemas.microsoft.com/office/powerpoint/2010/main" val="3049071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41129D-A84A-81D7-B789-E04428A2A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3AC0318-C8A2-716B-F522-ABD323E0DB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33C7C66-54A1-8850-0106-081FFDCEB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A8582-F37D-4340-9F8E-456039D679BE}" type="datetimeFigureOut">
              <a:rPr lang="pt-BR" smtClean="0"/>
              <a:t>22/09/2025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ECADA62-173F-2556-E39E-853E16816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18DC392-B570-7F0F-6454-5C49249AC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598E6-BC73-4A70-99E4-3FA393FBD9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3966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B4EB4E-7ED1-C889-BCCB-CB1D85659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98AABFE-FFB4-FEE7-9485-EE19ADE9E5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563C1F1-E36F-BC19-AB71-DD58A1D5E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A8582-F37D-4340-9F8E-456039D679BE}" type="datetimeFigureOut">
              <a:rPr lang="pt-BR" smtClean="0"/>
              <a:t>22/09/2025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E743758-E86D-124B-B7FF-99D11A002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85DED93-3638-DD9B-AC0B-173673627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598E6-BC73-4A70-99E4-3FA393FBD9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0066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67FA-8A88-BA1A-0CB0-F4FDD07CD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8141514-005C-A0BF-F42E-0DC6D5A676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9D3F3F0-D748-E606-40CB-8A03237480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A810443-EAE6-9075-4468-761943755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A8582-F37D-4340-9F8E-456039D679BE}" type="datetimeFigureOut">
              <a:rPr lang="pt-BR" smtClean="0"/>
              <a:t>22/09/2025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3F5FB0D-7026-465B-7532-21570DDB1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F4B07B8-859D-1860-57D5-97D79FAF7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598E6-BC73-4A70-99E4-3FA393FBD9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9371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379B53-9C51-7FCE-75F4-B08AA3FC0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D6DC27F-6C2D-FA78-8D8A-70C6710C64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D9965C1-8138-80C5-C93E-C163CD51B7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16B656D5-2076-127C-6393-A5A38BAB18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22A849AE-613E-4104-54ED-4A04C50845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8F331DE3-5FE6-CBE9-AF4F-403E02C5E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A8582-F37D-4340-9F8E-456039D679BE}" type="datetimeFigureOut">
              <a:rPr lang="pt-BR" smtClean="0"/>
              <a:t>22/09/2025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3345F101-BF16-6AC1-8EE1-DE41B8D92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1580EB42-7EA9-930C-B987-0125251F4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598E6-BC73-4A70-99E4-3FA393FBD9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7935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329620-D927-0E46-27CE-F1126E149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6A4FFC23-702B-2ACB-7FF8-C17E9D26A2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A8582-F37D-4340-9F8E-456039D679BE}" type="datetimeFigureOut">
              <a:rPr lang="pt-BR" smtClean="0"/>
              <a:t>22/09/2025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CDC9171-592E-EAC6-0536-998AC046E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D668AABD-0F3E-EE0F-978D-6BC46207F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598E6-BC73-4A70-99E4-3FA393FBD9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570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55FFB14B-E72A-D8B5-A295-98195E81D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A8582-F37D-4340-9F8E-456039D679BE}" type="datetimeFigureOut">
              <a:rPr lang="pt-BR" smtClean="0"/>
              <a:t>22/09/2025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39C9C13D-8C10-CDAD-DEBD-3BDBB410D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FA4D6CE-48EA-5308-23EC-64D8702EF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598E6-BC73-4A70-99E4-3FA393FBD9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7725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F729BE-3E59-634D-D2E5-E59F41AC8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E970E28-F401-C97F-8995-9FC47DCCC7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9F14525-EC22-7BF8-62B7-B525749ACC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E69A44C-EDD1-0EB1-5C54-5D6080B97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A8582-F37D-4340-9F8E-456039D679BE}" type="datetimeFigureOut">
              <a:rPr lang="pt-BR" smtClean="0"/>
              <a:t>22/09/2025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61CA0A9-2958-1D61-4081-8D5A7F086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3711736-B493-1CD9-89A7-817A73B16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598E6-BC73-4A70-99E4-3FA393FBD9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2798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1A4C78-6009-3E9F-C5F2-8CA44E40C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7A58F98F-05E0-22BF-E877-B58E3BDBA7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86AB7E9-4E8B-5247-5033-32F8653A86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8DCC3F5-F506-CC62-0235-F1697F67EF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A8582-F37D-4340-9F8E-456039D679BE}" type="datetimeFigureOut">
              <a:rPr lang="pt-BR" smtClean="0"/>
              <a:t>22/09/2025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B0E943E-9EF4-DC72-B210-CA3F7250C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6B6E908-6449-A11B-AD4C-77F400FCC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598E6-BC73-4A70-99E4-3FA393FBD9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1431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6DF0460-277D-5B01-5C3C-54E252852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FE09835-D3C8-4BB4-C09D-E507301F17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7EEEA98-5DA6-5D79-26CE-9632C77A2F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EA8582-F37D-4340-9F8E-456039D679BE}" type="datetimeFigureOut">
              <a:rPr lang="pt-BR" smtClean="0"/>
              <a:t>22/09/2025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EAC9B36-9B48-118A-6053-8C6A97EE57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B79FA22-3F34-997E-37C0-1FED2F063F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3598E6-BC73-4A70-99E4-3FA393FBD9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0822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5" r:id="rId12"/>
    <p:sldLayoutId id="2147483666" r:id="rId13"/>
    <p:sldLayoutId id="2147483667" r:id="rId14"/>
    <p:sldLayoutId id="2147483668" r:id="rId15"/>
    <p:sldLayoutId id="2147483669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233492" y="1493144"/>
            <a:ext cx="5654576" cy="5906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4625"/>
              </a:lnSpc>
            </a:pPr>
            <a:r>
              <a:rPr lang="en-US" sz="3708" dirty="0">
                <a:solidFill>
                  <a:srgbClr val="312F2B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Importância da Verificação</a:t>
            </a:r>
            <a:endParaRPr lang="en-US" sz="3708" dirty="0"/>
          </a:p>
        </p:txBody>
      </p:sp>
      <p:sp>
        <p:nvSpPr>
          <p:cNvPr id="4" name="Shape 1"/>
          <p:cNvSpPr/>
          <p:nvPr/>
        </p:nvSpPr>
        <p:spPr>
          <a:xfrm>
            <a:off x="5233492" y="2367260"/>
            <a:ext cx="3054053" cy="1706662"/>
          </a:xfrm>
          <a:prstGeom prst="roundRect">
            <a:avLst>
              <a:gd name="adj" fmla="val 4652"/>
            </a:avLst>
          </a:prstGeom>
          <a:solidFill>
            <a:srgbClr val="E8E8E3"/>
          </a:solidFill>
          <a:ln w="7620">
            <a:solidFill>
              <a:srgbClr val="CECEC9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5428854" y="2562622"/>
            <a:ext cx="2663329" cy="590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292"/>
              </a:lnSpc>
            </a:pPr>
            <a:r>
              <a:rPr lang="en-US" sz="1833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Confirmação de Autenticidade</a:t>
            </a:r>
            <a:endParaRPr lang="en-US" sz="1833" dirty="0"/>
          </a:p>
        </p:txBody>
      </p:sp>
      <p:sp>
        <p:nvSpPr>
          <p:cNvPr id="6" name="Text 3"/>
          <p:cNvSpPr/>
          <p:nvPr/>
        </p:nvSpPr>
        <p:spPr>
          <a:xfrm>
            <a:off x="5428854" y="3266579"/>
            <a:ext cx="2663329" cy="6048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375"/>
              </a:lnSpc>
            </a:pPr>
            <a:r>
              <a:rPr lang="en-US" sz="1458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Sempre consulte o instrumento no site do MTE.</a:t>
            </a:r>
            <a:endParaRPr lang="en-US" sz="1458" dirty="0"/>
          </a:p>
        </p:txBody>
      </p:sp>
      <p:sp>
        <p:nvSpPr>
          <p:cNvPr id="7" name="Shape 4"/>
          <p:cNvSpPr/>
          <p:nvPr/>
        </p:nvSpPr>
        <p:spPr>
          <a:xfrm>
            <a:off x="8476556" y="2367260"/>
            <a:ext cx="3054053" cy="1706662"/>
          </a:xfrm>
          <a:prstGeom prst="roundRect">
            <a:avLst>
              <a:gd name="adj" fmla="val 4652"/>
            </a:avLst>
          </a:prstGeom>
          <a:solidFill>
            <a:srgbClr val="E8E8E3"/>
          </a:solidFill>
          <a:ln w="7620">
            <a:solidFill>
              <a:srgbClr val="CECEC9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8671918" y="2562622"/>
            <a:ext cx="2473226" cy="2952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292"/>
              </a:lnSpc>
            </a:pPr>
            <a:r>
              <a:rPr lang="en-US" sz="1833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Informações Completas</a:t>
            </a:r>
            <a:endParaRPr lang="en-US" sz="1833" dirty="0"/>
          </a:p>
        </p:txBody>
      </p:sp>
      <p:sp>
        <p:nvSpPr>
          <p:cNvPr id="9" name="Text 6"/>
          <p:cNvSpPr/>
          <p:nvPr/>
        </p:nvSpPr>
        <p:spPr>
          <a:xfrm>
            <a:off x="8671918" y="2971304"/>
            <a:ext cx="2663329" cy="9072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375"/>
              </a:lnSpc>
            </a:pPr>
            <a:r>
              <a:rPr lang="en-US" sz="1458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CCT's homologadas contêm dados dos sindicatos e número de registro.</a:t>
            </a:r>
            <a:endParaRPr lang="en-US" sz="1458" dirty="0"/>
          </a:p>
        </p:txBody>
      </p:sp>
      <p:sp>
        <p:nvSpPr>
          <p:cNvPr id="10" name="Shape 7"/>
          <p:cNvSpPr/>
          <p:nvPr/>
        </p:nvSpPr>
        <p:spPr>
          <a:xfrm>
            <a:off x="5233492" y="4262934"/>
            <a:ext cx="6297018" cy="1101824"/>
          </a:xfrm>
          <a:prstGeom prst="roundRect">
            <a:avLst>
              <a:gd name="adj" fmla="val 7205"/>
            </a:avLst>
          </a:prstGeom>
          <a:solidFill>
            <a:srgbClr val="E8E8E3"/>
          </a:solidFill>
          <a:ln w="7620">
            <a:solidFill>
              <a:srgbClr val="CECEC9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5428854" y="4458295"/>
            <a:ext cx="2362696" cy="2952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292"/>
              </a:lnSpc>
            </a:pPr>
            <a:r>
              <a:rPr lang="en-US" sz="1833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Evitar Fraudes</a:t>
            </a:r>
            <a:endParaRPr lang="en-US" sz="1833" dirty="0"/>
          </a:p>
        </p:txBody>
      </p:sp>
      <p:sp>
        <p:nvSpPr>
          <p:cNvPr id="12" name="Text 9"/>
          <p:cNvSpPr/>
          <p:nvPr/>
        </p:nvSpPr>
        <p:spPr>
          <a:xfrm>
            <a:off x="5428854" y="4866978"/>
            <a:ext cx="5906294" cy="302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375"/>
              </a:lnSpc>
            </a:pPr>
            <a:r>
              <a:rPr lang="en-US" sz="1458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A verificação garante a legitimidade do documento.</a:t>
            </a:r>
            <a:endParaRPr lang="en-US" sz="145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61492" y="2267844"/>
            <a:ext cx="7703244" cy="5906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4625"/>
              </a:lnSpc>
            </a:pPr>
            <a:r>
              <a:rPr lang="en-US" sz="3708" dirty="0">
                <a:solidFill>
                  <a:srgbClr val="312F2B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Trabalho em Local Diferente da Sede</a:t>
            </a:r>
            <a:endParaRPr lang="en-US" sz="3708" dirty="0"/>
          </a:p>
        </p:txBody>
      </p:sp>
      <p:sp>
        <p:nvSpPr>
          <p:cNvPr id="3" name="Text 1"/>
          <p:cNvSpPr/>
          <p:nvPr/>
        </p:nvSpPr>
        <p:spPr>
          <a:xfrm>
            <a:off x="661492" y="3330972"/>
            <a:ext cx="3018532" cy="2952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292"/>
              </a:lnSpc>
            </a:pPr>
            <a:r>
              <a:rPr lang="en-US" sz="1833" dirty="0">
                <a:solidFill>
                  <a:srgbClr val="312F2B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Teletrabalho ou Home Office</a:t>
            </a:r>
            <a:endParaRPr lang="en-US" sz="1833" dirty="0"/>
          </a:p>
        </p:txBody>
      </p:sp>
      <p:sp>
        <p:nvSpPr>
          <p:cNvPr id="4" name="Text 2"/>
          <p:cNvSpPr/>
          <p:nvPr/>
        </p:nvSpPr>
        <p:spPr>
          <a:xfrm>
            <a:off x="661492" y="3815259"/>
            <a:ext cx="5203924" cy="302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375"/>
              </a:lnSpc>
            </a:pPr>
            <a:r>
              <a:rPr lang="en-US" sz="1458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Segue-se a CCT do local onde a empresa é estabelecida.</a:t>
            </a:r>
            <a:endParaRPr lang="en-US" sz="1458" dirty="0"/>
          </a:p>
        </p:txBody>
      </p:sp>
      <p:sp>
        <p:nvSpPr>
          <p:cNvPr id="5" name="Text 3"/>
          <p:cNvSpPr/>
          <p:nvPr/>
        </p:nvSpPr>
        <p:spPr>
          <a:xfrm>
            <a:off x="6332935" y="3330972"/>
            <a:ext cx="2362696" cy="2952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292"/>
              </a:lnSpc>
            </a:pPr>
            <a:r>
              <a:rPr lang="en-US" sz="1833" dirty="0">
                <a:solidFill>
                  <a:srgbClr val="312F2B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Outros Casos</a:t>
            </a:r>
            <a:endParaRPr lang="en-US" sz="1833" dirty="0"/>
          </a:p>
        </p:txBody>
      </p:sp>
      <p:sp>
        <p:nvSpPr>
          <p:cNvPr id="6" name="Text 4"/>
          <p:cNvSpPr/>
          <p:nvPr/>
        </p:nvSpPr>
        <p:spPr>
          <a:xfrm>
            <a:off x="6332935" y="3815259"/>
            <a:ext cx="5203924" cy="6048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375"/>
              </a:lnSpc>
            </a:pPr>
            <a:r>
              <a:rPr lang="en-US" sz="1458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Aplica-se o Princípio da Territorialidade, baseado no local da prestação de serviços.</a:t>
            </a:r>
            <a:endParaRPr lang="en-US" sz="1458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0" y="0"/>
            <a:ext cx="457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61492" y="2219326"/>
            <a:ext cx="5969496" cy="5906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4625"/>
              </a:lnSpc>
            </a:pPr>
            <a:r>
              <a:rPr lang="en-US" sz="3708" dirty="0">
                <a:solidFill>
                  <a:srgbClr val="312F2B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Princípio da Territorialidade</a:t>
            </a:r>
            <a:endParaRPr lang="en-US" sz="3708" dirty="0"/>
          </a:p>
        </p:txBody>
      </p:sp>
      <p:sp>
        <p:nvSpPr>
          <p:cNvPr id="4" name="Text 1"/>
          <p:cNvSpPr/>
          <p:nvPr/>
        </p:nvSpPr>
        <p:spPr>
          <a:xfrm>
            <a:off x="944960" y="3306069"/>
            <a:ext cx="6013549" cy="6048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375"/>
              </a:lnSpc>
            </a:pPr>
            <a:r>
              <a:rPr lang="en-US" sz="1458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A representação sindical no direito trabalhista é determinada pelo local onde o trabalhador presta seus serviços.</a:t>
            </a:r>
            <a:endParaRPr lang="en-US" sz="1458" dirty="0"/>
          </a:p>
        </p:txBody>
      </p:sp>
      <p:sp>
        <p:nvSpPr>
          <p:cNvPr id="5" name="Shape 2"/>
          <p:cNvSpPr/>
          <p:nvPr/>
        </p:nvSpPr>
        <p:spPr>
          <a:xfrm>
            <a:off x="661492" y="3093443"/>
            <a:ext cx="25400" cy="1030089"/>
          </a:xfrm>
          <a:prstGeom prst="rect">
            <a:avLst/>
          </a:prstGeom>
          <a:solidFill>
            <a:srgbClr val="E5E5E0"/>
          </a:solidFill>
          <a:ln/>
        </p:spPr>
      </p:sp>
      <p:sp>
        <p:nvSpPr>
          <p:cNvPr id="6" name="Text 3"/>
          <p:cNvSpPr/>
          <p:nvPr/>
        </p:nvSpPr>
        <p:spPr>
          <a:xfrm>
            <a:off x="661492" y="4336157"/>
            <a:ext cx="6297018" cy="302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375"/>
              </a:lnSpc>
            </a:pPr>
            <a:r>
              <a:rPr lang="en-US" sz="1458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Baseado no artigo 8º, inciso II, da Constituição Federal de 1988.</a:t>
            </a:r>
            <a:endParaRPr lang="en-US" sz="1458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233492" y="1375966"/>
            <a:ext cx="6297018" cy="11812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4625"/>
              </a:lnSpc>
            </a:pPr>
            <a:r>
              <a:rPr lang="en-US" sz="3708" dirty="0">
                <a:solidFill>
                  <a:srgbClr val="312F2B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Contribuições Previstas na CCT</a:t>
            </a:r>
            <a:endParaRPr lang="en-US" sz="3708" dirty="0"/>
          </a:p>
        </p:txBody>
      </p:sp>
      <p:sp>
        <p:nvSpPr>
          <p:cNvPr id="4" name="Shape 1"/>
          <p:cNvSpPr/>
          <p:nvPr/>
        </p:nvSpPr>
        <p:spPr>
          <a:xfrm>
            <a:off x="5233492" y="3053357"/>
            <a:ext cx="425252" cy="425252"/>
          </a:xfrm>
          <a:prstGeom prst="roundRect">
            <a:avLst>
              <a:gd name="adj" fmla="val 18669"/>
            </a:avLst>
          </a:prstGeom>
          <a:solidFill>
            <a:srgbClr val="E8E8E3"/>
          </a:solidFill>
          <a:ln w="7620">
            <a:solidFill>
              <a:srgbClr val="CECEC9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5385197" y="3124200"/>
            <a:ext cx="121841" cy="2835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2208"/>
              </a:lnSpc>
            </a:pPr>
            <a:r>
              <a:rPr lang="en-US" sz="2208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1</a:t>
            </a:r>
            <a:endParaRPr lang="en-US" sz="2208" dirty="0"/>
          </a:p>
        </p:txBody>
      </p:sp>
      <p:sp>
        <p:nvSpPr>
          <p:cNvPr id="6" name="Text 3"/>
          <p:cNvSpPr/>
          <p:nvPr/>
        </p:nvSpPr>
        <p:spPr>
          <a:xfrm>
            <a:off x="5847755" y="3053358"/>
            <a:ext cx="2362696" cy="2952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292"/>
              </a:lnSpc>
            </a:pPr>
            <a:r>
              <a:rPr lang="en-US" sz="1833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Contribuição Sindical</a:t>
            </a:r>
            <a:endParaRPr lang="en-US" sz="1833" dirty="0"/>
          </a:p>
        </p:txBody>
      </p:sp>
      <p:sp>
        <p:nvSpPr>
          <p:cNvPr id="7" name="Text 4"/>
          <p:cNvSpPr/>
          <p:nvPr/>
        </p:nvSpPr>
        <p:spPr>
          <a:xfrm>
            <a:off x="5847756" y="3462040"/>
            <a:ext cx="2439789" cy="9072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375"/>
              </a:lnSpc>
            </a:pPr>
            <a:r>
              <a:rPr lang="en-US" sz="1458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Necessita de autorização prévia e expressa dos trabalhadores.</a:t>
            </a:r>
            <a:endParaRPr lang="en-US" sz="1458" dirty="0"/>
          </a:p>
        </p:txBody>
      </p:sp>
      <p:sp>
        <p:nvSpPr>
          <p:cNvPr id="8" name="Shape 5"/>
          <p:cNvSpPr/>
          <p:nvPr/>
        </p:nvSpPr>
        <p:spPr>
          <a:xfrm>
            <a:off x="8476556" y="3053357"/>
            <a:ext cx="425252" cy="425252"/>
          </a:xfrm>
          <a:prstGeom prst="roundRect">
            <a:avLst>
              <a:gd name="adj" fmla="val 18669"/>
            </a:avLst>
          </a:prstGeom>
          <a:solidFill>
            <a:srgbClr val="E8E8E3"/>
          </a:solidFill>
          <a:ln w="7620">
            <a:solidFill>
              <a:srgbClr val="CECEC9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8610005" y="3124200"/>
            <a:ext cx="158353" cy="2835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2208"/>
              </a:lnSpc>
            </a:pPr>
            <a:r>
              <a:rPr lang="en-US" sz="2208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2</a:t>
            </a:r>
            <a:endParaRPr lang="en-US" sz="2208" dirty="0"/>
          </a:p>
        </p:txBody>
      </p:sp>
      <p:sp>
        <p:nvSpPr>
          <p:cNvPr id="10" name="Text 7"/>
          <p:cNvSpPr/>
          <p:nvPr/>
        </p:nvSpPr>
        <p:spPr>
          <a:xfrm>
            <a:off x="9090820" y="3053358"/>
            <a:ext cx="2362696" cy="2952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292"/>
              </a:lnSpc>
            </a:pPr>
            <a:r>
              <a:rPr lang="en-US" sz="1833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Desconto Anual</a:t>
            </a:r>
            <a:endParaRPr lang="en-US" sz="1833" dirty="0"/>
          </a:p>
        </p:txBody>
      </p:sp>
      <p:sp>
        <p:nvSpPr>
          <p:cNvPr id="11" name="Text 8"/>
          <p:cNvSpPr/>
          <p:nvPr/>
        </p:nvSpPr>
        <p:spPr>
          <a:xfrm>
            <a:off x="9090820" y="3462040"/>
            <a:ext cx="2439789" cy="9072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375"/>
              </a:lnSpc>
            </a:pPr>
            <a:r>
              <a:rPr lang="en-US" sz="1458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Realizado em março, equivalente a um dia de trabalho.</a:t>
            </a:r>
            <a:endParaRPr lang="en-US" sz="1458" dirty="0"/>
          </a:p>
        </p:txBody>
      </p:sp>
      <p:sp>
        <p:nvSpPr>
          <p:cNvPr id="12" name="Shape 9"/>
          <p:cNvSpPr/>
          <p:nvPr/>
        </p:nvSpPr>
        <p:spPr>
          <a:xfrm>
            <a:off x="5233492" y="4770933"/>
            <a:ext cx="425252" cy="425252"/>
          </a:xfrm>
          <a:prstGeom prst="roundRect">
            <a:avLst>
              <a:gd name="adj" fmla="val 18669"/>
            </a:avLst>
          </a:prstGeom>
          <a:solidFill>
            <a:srgbClr val="E8E8E3"/>
          </a:solidFill>
          <a:ln w="7620">
            <a:solidFill>
              <a:srgbClr val="CECEC9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5367834" y="4841776"/>
            <a:ext cx="156468" cy="2835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2208"/>
              </a:lnSpc>
            </a:pPr>
            <a:r>
              <a:rPr lang="en-US" sz="2208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3</a:t>
            </a:r>
            <a:endParaRPr lang="en-US" sz="2208" dirty="0"/>
          </a:p>
        </p:txBody>
      </p:sp>
      <p:sp>
        <p:nvSpPr>
          <p:cNvPr id="14" name="Text 11"/>
          <p:cNvSpPr/>
          <p:nvPr/>
        </p:nvSpPr>
        <p:spPr>
          <a:xfrm>
            <a:off x="5847755" y="4770933"/>
            <a:ext cx="2362696" cy="2952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292"/>
              </a:lnSpc>
            </a:pPr>
            <a:r>
              <a:rPr lang="en-US" sz="1833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Outras Contribuições</a:t>
            </a:r>
            <a:endParaRPr lang="en-US" sz="1833" dirty="0"/>
          </a:p>
        </p:txBody>
      </p:sp>
      <p:sp>
        <p:nvSpPr>
          <p:cNvPr id="15" name="Text 12"/>
          <p:cNvSpPr/>
          <p:nvPr/>
        </p:nvSpPr>
        <p:spPr>
          <a:xfrm>
            <a:off x="5847756" y="5179616"/>
            <a:ext cx="5682754" cy="302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375"/>
              </a:lnSpc>
            </a:pPr>
            <a:r>
              <a:rPr lang="en-US" sz="1458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Validade reconhecida, desde que prevista oposição ao desconto.</a:t>
            </a:r>
            <a:endParaRPr lang="en-US" sz="1458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0" y="0"/>
            <a:ext cx="457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61492" y="1053803"/>
            <a:ext cx="6297018" cy="11812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4625"/>
              </a:lnSpc>
            </a:pPr>
            <a:r>
              <a:rPr lang="en-US" sz="3708" dirty="0">
                <a:solidFill>
                  <a:srgbClr val="312F2B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Cálculo da Contribuição Sindical</a:t>
            </a:r>
            <a:endParaRPr lang="en-US" sz="3708" dirty="0"/>
          </a:p>
        </p:txBody>
      </p:sp>
      <p:sp>
        <p:nvSpPr>
          <p:cNvPr id="4" name="Shape 1"/>
          <p:cNvSpPr/>
          <p:nvPr/>
        </p:nvSpPr>
        <p:spPr>
          <a:xfrm>
            <a:off x="661492" y="2518569"/>
            <a:ext cx="3054053" cy="1994793"/>
          </a:xfrm>
          <a:prstGeom prst="roundRect">
            <a:avLst>
              <a:gd name="adj" fmla="val 3980"/>
            </a:avLst>
          </a:prstGeom>
          <a:solidFill>
            <a:srgbClr val="E8E8E3"/>
          </a:solidFill>
          <a:ln w="7620">
            <a:solidFill>
              <a:srgbClr val="CECEC9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856854" y="2713931"/>
            <a:ext cx="2663329" cy="590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292"/>
              </a:lnSpc>
            </a:pPr>
            <a:r>
              <a:rPr lang="en-US" sz="1833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Pagamento por Unidade de Tempo</a:t>
            </a:r>
            <a:endParaRPr lang="en-US" sz="1833" dirty="0"/>
          </a:p>
        </p:txBody>
      </p:sp>
      <p:sp>
        <p:nvSpPr>
          <p:cNvPr id="6" name="Text 3"/>
          <p:cNvSpPr/>
          <p:nvPr/>
        </p:nvSpPr>
        <p:spPr>
          <a:xfrm>
            <a:off x="856854" y="3417888"/>
            <a:ext cx="2663329" cy="6048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375"/>
              </a:lnSpc>
            </a:pPr>
            <a:r>
              <a:rPr lang="en-US" sz="1458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Uma jornada normal de trabalho (1/30 da remuneração mensal).</a:t>
            </a:r>
            <a:endParaRPr lang="en-US" sz="1458" dirty="0"/>
          </a:p>
        </p:txBody>
      </p:sp>
      <p:sp>
        <p:nvSpPr>
          <p:cNvPr id="7" name="Shape 4"/>
          <p:cNvSpPr/>
          <p:nvPr/>
        </p:nvSpPr>
        <p:spPr>
          <a:xfrm>
            <a:off x="3904556" y="2518569"/>
            <a:ext cx="3054053" cy="1994793"/>
          </a:xfrm>
          <a:prstGeom prst="roundRect">
            <a:avLst>
              <a:gd name="adj" fmla="val 3980"/>
            </a:avLst>
          </a:prstGeom>
          <a:solidFill>
            <a:srgbClr val="E8E8E3"/>
          </a:solidFill>
          <a:ln w="7620">
            <a:solidFill>
              <a:srgbClr val="CECEC9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4099918" y="2713931"/>
            <a:ext cx="2663329" cy="8858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292"/>
              </a:lnSpc>
            </a:pPr>
            <a:r>
              <a:rPr lang="en-US" sz="1833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Pagamento por Tarefa/Empreitada/Comissão</a:t>
            </a:r>
            <a:endParaRPr lang="en-US" sz="1833" dirty="0"/>
          </a:p>
        </p:txBody>
      </p:sp>
      <p:sp>
        <p:nvSpPr>
          <p:cNvPr id="9" name="Text 6"/>
          <p:cNvSpPr/>
          <p:nvPr/>
        </p:nvSpPr>
        <p:spPr>
          <a:xfrm>
            <a:off x="4099918" y="3713163"/>
            <a:ext cx="2663329" cy="6048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375"/>
              </a:lnSpc>
            </a:pPr>
            <a:r>
              <a:rPr lang="en-US" sz="1458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1/30 do valor recebido no mês anterior.</a:t>
            </a:r>
            <a:endParaRPr lang="en-US" sz="1458" dirty="0"/>
          </a:p>
        </p:txBody>
      </p:sp>
      <p:sp>
        <p:nvSpPr>
          <p:cNvPr id="10" name="Shape 7"/>
          <p:cNvSpPr/>
          <p:nvPr/>
        </p:nvSpPr>
        <p:spPr>
          <a:xfrm>
            <a:off x="661492" y="4702374"/>
            <a:ext cx="6297018" cy="1101824"/>
          </a:xfrm>
          <a:prstGeom prst="roundRect">
            <a:avLst>
              <a:gd name="adj" fmla="val 7205"/>
            </a:avLst>
          </a:prstGeom>
          <a:solidFill>
            <a:srgbClr val="E8E8E3"/>
          </a:solidFill>
          <a:ln w="7620">
            <a:solidFill>
              <a:srgbClr val="CECEC9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856854" y="4897735"/>
            <a:ext cx="2362696" cy="2952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292"/>
              </a:lnSpc>
            </a:pPr>
            <a:r>
              <a:rPr lang="en-US" sz="1833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Empregadores</a:t>
            </a:r>
            <a:endParaRPr lang="en-US" sz="1833" dirty="0"/>
          </a:p>
        </p:txBody>
      </p:sp>
      <p:sp>
        <p:nvSpPr>
          <p:cNvPr id="12" name="Text 9"/>
          <p:cNvSpPr/>
          <p:nvPr/>
        </p:nvSpPr>
        <p:spPr>
          <a:xfrm>
            <a:off x="856854" y="5306418"/>
            <a:ext cx="5906294" cy="302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375"/>
              </a:lnSpc>
            </a:pPr>
            <a:r>
              <a:rPr lang="en-US" sz="1458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Proporcional ao capital social, conforme alíquotas estabelecidas.</a:t>
            </a:r>
            <a:endParaRPr lang="en-US" sz="1458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202</Words>
  <Application>Microsoft Office PowerPoint</Application>
  <PresentationFormat>Widescreen</PresentationFormat>
  <Paragraphs>37</Paragraphs>
  <Slides>5</Slides>
  <Notes>5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Gelasio</vt:lpstr>
      <vt:lpstr>Lato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Davi</dc:creator>
  <cp:lastModifiedBy>Davi</cp:lastModifiedBy>
  <cp:revision>3</cp:revision>
  <dcterms:created xsi:type="dcterms:W3CDTF">2025-09-22T18:15:20Z</dcterms:created>
  <dcterms:modified xsi:type="dcterms:W3CDTF">2025-09-22T18:49:22Z</dcterms:modified>
</cp:coreProperties>
</file>