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0" r:id="rId2"/>
    <p:sldId id="271" r:id="rId3"/>
    <p:sldId id="272" r:id="rId4"/>
    <p:sldId id="273" r:id="rId5"/>
    <p:sldId id="274" r:id="rId6"/>
    <p:sldId id="275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660"/>
  </p:normalViewPr>
  <p:slideViewPr>
    <p:cSldViewPr snapToGrid="0">
      <p:cViewPr varScale="1">
        <p:scale>
          <a:sx n="83" d="100"/>
          <a:sy n="83" d="100"/>
        </p:scale>
        <p:origin x="48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4A30C-2021-457E-8E9C-A865F12D779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6076C-8E4B-4769-B038-F55D4EFE5C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3168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CD286D-8F84-CB93-5620-3B5D76FB3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6392D0-027C-ECDB-748C-38A4125F4B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89ED8C-F807-DFED-A7DE-C1686B5BB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2551C5-5FE7-2E7F-0ABB-D765969B6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4B9389-055A-ACB4-EF09-B049FEDB5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84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81331C-68A9-847A-BDD4-B18CA5685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4D09626-0044-B04F-6D19-01814FEB7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C823DC-24B3-1631-7E4D-9DD7141C5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D731684-8BEE-EEDC-C59D-60E778B6A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8BAF31-F746-57FA-4951-1BC57A1A3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2805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EF57679-C3F0-7156-DE9A-E29E4B706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244CCF7-AE38-8EBA-2CC1-D0CEDAAE2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AE5FB4-3DE8-664E-C15C-1493E5BA5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2633F7-D44F-BAF6-F899-162EFD085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F2D97A2-ED76-4493-103E-B03F37184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530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6907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20C23E-C079-9983-CCEE-F4B927C24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E99D741-D8B1-2598-DED5-B8FE93AE1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51B4F0-7AFC-636A-4F50-975BEEE0C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9359CE-CB94-5138-311C-188BE40D1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7616BA-8BF4-74D7-7C47-6B04E3010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907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A43E90-E564-FF11-6207-F80AE89DB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7252421-ADC3-4C40-845D-580712944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357D9E4-7E43-0D84-99F7-CC73C0965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6CA908-0262-7532-2733-CEE44BFA3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FED196-7299-6846-A187-622BB6FAC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9173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BFB2C4-117F-5F16-AD49-4657D603F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F4E0DD-8420-20DF-03D5-5BC45CD23E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00FF02F-E623-6814-DBFD-571F2A36E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48FB6A2-525B-0251-476D-A79AB1C45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E4A1BC9-A92E-0F9A-ED85-9A5C3CE72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0DE822A-711A-FEB0-9BAD-3E92E561D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067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B2FE06-C1DF-5BCF-6CA6-59243DC52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77D80B-DAA2-C1A2-EB63-B0F706A84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C135128-5315-6094-04C1-DBAB81AD7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4F07489-D33B-9278-997B-57FA97F6F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FF4D3A8-C95C-5E04-F69A-F5026823F1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18F0E1D-8CAC-4D23-20BA-0DFA34DA5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1A4543C-705D-D30B-13CF-CDFFCEE3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776EF05-BA9F-9777-7CA7-1826898F1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0439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A079B7-167B-74D8-E1D7-97A7D2E86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654F804-82B4-63EB-6733-3EDAD28E9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CBFEB8F-3F92-157A-5F7A-0CBD70FCD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C440F35-DA18-BF7C-5D63-460E0F43F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238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034FD9-F415-39E4-DE12-8D40189F0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FC1AF8B-33C2-F8E8-51B9-A7B3D3B0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4958296-1281-8B76-0068-2F4A7092B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7018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94454-8F54-FDF2-F6B6-E168629EE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BE1471-BF9C-210F-A6DB-8E3EA86C9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0EA5EB9-05EF-A7AF-D7BB-B8610DE07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BDD508B-1710-0538-DD60-5844DE8B7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454BCFB-B808-191D-9474-C8930857A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887BA2-15E3-62CA-14D9-C5E7D5C59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7880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922765-42E2-C5E3-32B1-9EB367165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9977EA5-69ED-0E77-92DF-C76FCF605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FCF3A32-7D22-959A-6C6E-3ADBC7159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295245C-45A9-F2E6-79A3-3F8753B66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F905A41-DDE0-FC5A-C119-7694735D9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5DE41D8-C9CE-0AD5-5180-424E0957D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1906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23D3D8DB-AE18-BA68-2BA2-2213EDF18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BDC8FC4-71B5-144F-D948-AB6C14A998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2AEDEC-0C5D-CD84-4425-96628CDDF8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BFB53-BC3F-46BE-8895-8E9675D09A4C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20EC57-12D4-5CC5-C844-C33D7DB7F3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902674F-FE50-7A5D-2FE4-72DB76B31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8ED08-F6E6-4A80-87F2-781DA76B2F0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518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ploadFile/112_5.png"/>
          <p:cNvPicPr>
            <a:picLocks noChangeAspect="1"/>
          </p:cNvPicPr>
          <p:nvPr/>
        </p:nvPicPr>
        <p:blipFill>
          <a:blip r:embed="rId3"/>
          <a:srcRect l="41275" r="25168"/>
          <a:stretch/>
        </p:blipFill>
        <p:spPr>
          <a:xfrm>
            <a:off x="0" y="0"/>
            <a:ext cx="4059936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02545" y="2795017"/>
            <a:ext cx="7804728" cy="154914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04 - </a:t>
            </a:r>
            <a:r>
              <a:rPr lang="en-US" sz="2800" b="1" dirty="0" err="1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Legislação</a:t>
            </a: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trabalhista relacionada ao trabalho do Auxiliar de Departamento Pessoal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243841"/>
            <a:ext cx="10972800" cy="607026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C189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Requisitos legais para contratação de funcionários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569311" y="1435700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FFFFFF">
              <a:alpha val="0"/>
            </a:srgbClr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4" name="Shape 2"/>
          <p:cNvSpPr/>
          <p:nvPr/>
        </p:nvSpPr>
        <p:spPr>
          <a:xfrm>
            <a:off x="569423" y="4200247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C18960"/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5" name="Shape 3"/>
          <p:cNvSpPr/>
          <p:nvPr/>
        </p:nvSpPr>
        <p:spPr>
          <a:xfrm>
            <a:off x="6336239" y="1435700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C18960"/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6" name="Shape 4"/>
          <p:cNvSpPr/>
          <p:nvPr/>
        </p:nvSpPr>
        <p:spPr>
          <a:xfrm>
            <a:off x="6335675" y="4200144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C18960"/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pic>
        <p:nvPicPr>
          <p:cNvPr id="7" name="Image 0" descr="/uploadFile/112_3.png"/>
          <p:cNvPicPr>
            <a:picLocks noChangeAspect="1"/>
          </p:cNvPicPr>
          <p:nvPr/>
        </p:nvPicPr>
        <p:blipFill>
          <a:blip r:embed="rId3"/>
          <a:srcRect l="35695" t="64722" r="37057" b="7500"/>
          <a:stretch/>
        </p:blipFill>
        <p:spPr>
          <a:xfrm flipH="1">
            <a:off x="723249" y="1570018"/>
            <a:ext cx="1219200" cy="757381"/>
          </a:xfrm>
          <a:prstGeom prst="ellipse">
            <a:avLst/>
          </a:prstGeom>
        </p:spPr>
      </p:pic>
      <p:sp>
        <p:nvSpPr>
          <p:cNvPr id="8" name="Text 5"/>
          <p:cNvSpPr/>
          <p:nvPr/>
        </p:nvSpPr>
        <p:spPr>
          <a:xfrm>
            <a:off x="723249" y="2347211"/>
            <a:ext cx="5132867" cy="93378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spcBef>
                <a:spcPts val="500"/>
              </a:spcBef>
            </a:pPr>
            <a:r>
              <a:rPr lang="en-US" sz="14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processo de admissão inclui a coleta de documentos como RG, CPF, carteira de trabalho, entre outros, de acordo com a legislação vigente.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942449" y="1453790"/>
            <a:ext cx="3913667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Documentação necessária para admissão de funcionários</a:t>
            </a:r>
            <a:endParaRPr lang="en-US" sz="2000" dirty="0"/>
          </a:p>
        </p:txBody>
      </p:sp>
      <p:pic>
        <p:nvPicPr>
          <p:cNvPr id="10" name="Image 1" descr="/uploadFile/112_2.png"/>
          <p:cNvPicPr>
            <a:picLocks noChangeAspect="1"/>
          </p:cNvPicPr>
          <p:nvPr/>
        </p:nvPicPr>
        <p:blipFill>
          <a:blip r:embed="rId4"/>
          <a:srcRect l="58583" t="20278" r="14169" b="51944"/>
          <a:stretch/>
        </p:blipFill>
        <p:spPr>
          <a:xfrm>
            <a:off x="6489615" y="1570018"/>
            <a:ext cx="1219200" cy="757381"/>
          </a:xfrm>
          <a:prstGeom prst="ellipse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480379" y="2319503"/>
            <a:ext cx="5132867" cy="11595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auxiliar de departamento pessoal deve estar ciente das normas legais para a elaboração de contratos de trabalho, incluindo os requisitos obrigatórios e as cláusulas permitidas. </a:t>
            </a:r>
            <a:endParaRPr lang="en-US" sz="2000" dirty="0"/>
          </a:p>
        </p:txBody>
      </p:sp>
      <p:sp>
        <p:nvSpPr>
          <p:cNvPr id="12" name="Text 8"/>
          <p:cNvSpPr/>
          <p:nvPr/>
        </p:nvSpPr>
        <p:spPr>
          <a:xfrm>
            <a:off x="7564582" y="1453790"/>
            <a:ext cx="405790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Elaboração de contratos de trabalho</a:t>
            </a:r>
            <a:endParaRPr lang="en-US" sz="2000" dirty="0"/>
          </a:p>
        </p:txBody>
      </p:sp>
      <p:pic>
        <p:nvPicPr>
          <p:cNvPr id="13" name="Image 2" descr="/uploadFile/112_1.png"/>
          <p:cNvPicPr>
            <a:picLocks noChangeAspect="1"/>
          </p:cNvPicPr>
          <p:nvPr/>
        </p:nvPicPr>
        <p:blipFill>
          <a:blip r:embed="rId5"/>
          <a:srcRect l="37158" t="46389" r="35519" b="25833"/>
          <a:stretch/>
        </p:blipFill>
        <p:spPr>
          <a:xfrm>
            <a:off x="723249" y="4316475"/>
            <a:ext cx="1219200" cy="757381"/>
          </a:xfrm>
          <a:prstGeom prst="ellipse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23249" y="5084432"/>
            <a:ext cx="5132867" cy="93378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 necessário seguir os procedimentos legais para o registro de funcionários, incluindo a anotação na carteira de trabalho e o cadastro nos sistemas do governo.</a:t>
            </a:r>
            <a:endParaRPr lang="en-US" sz="2000" dirty="0"/>
          </a:p>
        </p:txBody>
      </p:sp>
      <p:sp>
        <p:nvSpPr>
          <p:cNvPr id="15" name="Text 10"/>
          <p:cNvSpPr/>
          <p:nvPr/>
        </p:nvSpPr>
        <p:spPr>
          <a:xfrm>
            <a:off x="1942449" y="4200247"/>
            <a:ext cx="3913667" cy="49026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Registro de funcionários</a:t>
            </a:r>
            <a:endParaRPr lang="en-US" sz="2000" dirty="0"/>
          </a:p>
        </p:txBody>
      </p:sp>
      <p:pic>
        <p:nvPicPr>
          <p:cNvPr id="16" name="Image 3" descr="/uploadFile/112_2.png"/>
          <p:cNvPicPr>
            <a:picLocks noChangeAspect="1"/>
          </p:cNvPicPr>
          <p:nvPr/>
        </p:nvPicPr>
        <p:blipFill>
          <a:blip r:embed="rId4"/>
          <a:srcRect l="36438" t="44444" r="36164" b="27778"/>
          <a:stretch/>
        </p:blipFill>
        <p:spPr>
          <a:xfrm flipH="1">
            <a:off x="6489615" y="4316475"/>
            <a:ext cx="1219200" cy="757381"/>
          </a:xfrm>
          <a:prstGeom prst="ellipse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489615" y="5038252"/>
            <a:ext cx="5132867" cy="11595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conhecimento das normas regulamentadoras relacionadas à segurança e saúde no trabalho é essencial para garantir o cumprimento da legislação e a proteção dos colaboradores.</a:t>
            </a:r>
            <a:endParaRPr lang="en-US" sz="2000" dirty="0"/>
          </a:p>
        </p:txBody>
      </p:sp>
      <p:sp>
        <p:nvSpPr>
          <p:cNvPr id="18" name="Text 12"/>
          <p:cNvSpPr/>
          <p:nvPr/>
        </p:nvSpPr>
        <p:spPr>
          <a:xfrm>
            <a:off x="7708815" y="4200248"/>
            <a:ext cx="3913667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Normas de segurança e saúde no trabalho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flipH="1">
            <a:off x="6634461" y="4874875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3" name="Shape 1"/>
          <p:cNvSpPr/>
          <p:nvPr/>
        </p:nvSpPr>
        <p:spPr>
          <a:xfrm>
            <a:off x="1028579" y="4874875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4" name="Shape 2"/>
          <p:cNvSpPr/>
          <p:nvPr/>
        </p:nvSpPr>
        <p:spPr>
          <a:xfrm flipH="1">
            <a:off x="1028579" y="2200763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5" name="Shape 3"/>
          <p:cNvSpPr/>
          <p:nvPr/>
        </p:nvSpPr>
        <p:spPr>
          <a:xfrm>
            <a:off x="6634461" y="2200763"/>
            <a:ext cx="4632564" cy="1604253"/>
          </a:xfrm>
          <a:custGeom>
            <a:avLst/>
            <a:gdLst/>
            <a:ahLst/>
            <a:cxnLst/>
            <a:rect l="l" t="t" r="r" b="b"/>
            <a:pathLst>
              <a:path w="3474423" h="1203190">
                <a:moveTo>
                  <a:pt x="150399" y="0"/>
                </a:moveTo>
                <a:lnTo>
                  <a:pt x="3474423" y="0"/>
                </a:lnTo>
                <a:lnTo>
                  <a:pt x="3474423" y="1052792"/>
                </a:lnTo>
                <a:quadBezTo>
                  <a:pt x="3474423" y="1203190"/>
                  <a:pt x="3324024" y="1203190"/>
                </a:quadBezTo>
                <a:lnTo>
                  <a:pt x="0" y="1203190"/>
                </a:lnTo>
                <a:lnTo>
                  <a:pt x="0" y="150399"/>
                </a:lnTo>
                <a:quadBezTo>
                  <a:pt x="0" y="0"/>
                  <a:pt x="15039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6" name="Text 4"/>
          <p:cNvSpPr/>
          <p:nvPr/>
        </p:nvSpPr>
        <p:spPr>
          <a:xfrm>
            <a:off x="853440" y="243840"/>
            <a:ext cx="10485120" cy="607026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C189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Processos de rescisão contratual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028579" y="2219235"/>
            <a:ext cx="4632564" cy="11595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auxiliar de departamento pessoal deve dominar os cálculos de verbas rescisórias, incluindo férias proporcionais, 13º salário, aviso prévio, entre outros direitos trabalhistas.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28579" y="1350819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028579" y="1478619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  <p:sp>
        <p:nvSpPr>
          <p:cNvPr id="10" name="Text 8"/>
          <p:cNvSpPr/>
          <p:nvPr/>
        </p:nvSpPr>
        <p:spPr>
          <a:xfrm>
            <a:off x="6634064" y="2200763"/>
            <a:ext cx="4632960" cy="1385316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preparação adequada dos documentos de rescisão contratual é fundamental para evitar problemas legais, incluindo a elaboração do termo de rescisão e a entrega de documentos ao empregado.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633638" y="1350819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6633637" y="1478619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  <p:sp>
        <p:nvSpPr>
          <p:cNvPr id="13" name="Text 11"/>
          <p:cNvSpPr/>
          <p:nvPr/>
        </p:nvSpPr>
        <p:spPr>
          <a:xfrm>
            <a:off x="1028579" y="4874875"/>
            <a:ext cx="4632960" cy="11595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 necessário seguir os trâmites legais estabelecidos para a rescisão contratual, incluindo o cumprimento dos prazos e a comunicação aos órgãos competentes.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028579" y="4012655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1028579" y="4140455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  <p:sp>
        <p:nvSpPr>
          <p:cNvPr id="16" name="Text 14"/>
          <p:cNvSpPr/>
          <p:nvPr/>
        </p:nvSpPr>
        <p:spPr>
          <a:xfrm>
            <a:off x="1820661" y="1289859"/>
            <a:ext cx="3840480" cy="49026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Cálculo de verbas rescisórias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7426544" y="1289859"/>
            <a:ext cx="384048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Preparação da documentação de rescisão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820661" y="3951321"/>
            <a:ext cx="384048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Procedimentos legais em caso de rescisão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7426544" y="3951695"/>
            <a:ext cx="384048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Cálculo e recolhimento de encargos rescisórios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6634064" y="4874875"/>
            <a:ext cx="4632960" cy="93378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cálculo correto e o recolhimento dos encargos rescisórios são obrigatórios e devem seguir as normas estabelecidas pela legislação trabalhista.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633638" y="4012655"/>
            <a:ext cx="756869" cy="73629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6633637" y="4140455"/>
            <a:ext cx="0" cy="500303"/>
          </a:xfrm>
          <a:custGeom>
            <a:avLst/>
            <a:gdLst/>
            <a:ahLst/>
            <a:cxnLst/>
            <a:rect l="l" t="t" r="r" b="b"/>
            <a:pathLst>
              <a:path h="375227">
                <a:moveTo>
                  <a:pt x="0" y="0"/>
                </a:moveTo>
                <a:lnTo>
                  <a:pt x="0" y="375227"/>
                </a:lnTo>
              </a:path>
            </a:pathLst>
          </a:custGeom>
          <a:noFill/>
          <a:ln w="38100">
            <a:solidFill>
              <a:srgbClr val="C18960"/>
            </a:solidFill>
            <a:prstDash val="solid"/>
            <a:headEnd type="none"/>
            <a:tailEnd type="none"/>
          </a:ln>
        </p:spPr>
        <p:txBody>
          <a:bodyPr/>
          <a:lstStyle/>
          <a:p>
            <a:endParaRPr lang="pt-BR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0800000">
            <a:off x="8286903" y="2828544"/>
            <a:ext cx="3413760" cy="3328416"/>
          </a:xfrm>
          <a:custGeom>
            <a:avLst/>
            <a:gdLst/>
            <a:ahLst/>
            <a:cxnLst/>
            <a:rect l="l" t="t" r="r" b="b"/>
            <a:pathLst>
              <a:path w="2560320" h="2496312">
                <a:moveTo>
                  <a:pt x="138857" y="0"/>
                </a:moveTo>
                <a:lnTo>
                  <a:pt x="2421463" y="0"/>
                </a:lnTo>
                <a:quadBezTo>
                  <a:pt x="2560320" y="0"/>
                  <a:pt x="2560320" y="138857"/>
                </a:quadBezTo>
                <a:lnTo>
                  <a:pt x="2560320" y="2357455"/>
                </a:lnTo>
                <a:quadBezTo>
                  <a:pt x="2560320" y="2496312"/>
                  <a:pt x="2421463" y="2496312"/>
                </a:quadBezTo>
                <a:lnTo>
                  <a:pt x="138857" y="2496312"/>
                </a:lnTo>
                <a:quadBezTo>
                  <a:pt x="0" y="2496312"/>
                  <a:pt x="0" y="2357455"/>
                </a:quadBezTo>
                <a:lnTo>
                  <a:pt x="0" y="138857"/>
                </a:lnTo>
                <a:quadBezTo>
                  <a:pt x="0" y="0"/>
                  <a:pt x="138857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3" name="Shape 1"/>
          <p:cNvSpPr/>
          <p:nvPr/>
        </p:nvSpPr>
        <p:spPr>
          <a:xfrm rot="10800000">
            <a:off x="4414723" y="2840736"/>
            <a:ext cx="3413760" cy="3328416"/>
          </a:xfrm>
          <a:custGeom>
            <a:avLst/>
            <a:gdLst/>
            <a:ahLst/>
            <a:cxnLst/>
            <a:rect l="l" t="t" r="r" b="b"/>
            <a:pathLst>
              <a:path w="2560320" h="2496312">
                <a:moveTo>
                  <a:pt x="312039" y="0"/>
                </a:moveTo>
                <a:lnTo>
                  <a:pt x="2560320" y="0"/>
                </a:lnTo>
                <a:lnTo>
                  <a:pt x="2560320" y="2184273"/>
                </a:lnTo>
                <a:quadBezTo>
                  <a:pt x="2560320" y="2496312"/>
                  <a:pt x="2248281" y="2496312"/>
                </a:quadBezTo>
                <a:lnTo>
                  <a:pt x="0" y="2496312"/>
                </a:lnTo>
                <a:lnTo>
                  <a:pt x="0" y="312039"/>
                </a:lnTo>
                <a:quadBezTo>
                  <a:pt x="0" y="0"/>
                  <a:pt x="312039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4" name="Shape 2"/>
          <p:cNvSpPr/>
          <p:nvPr/>
        </p:nvSpPr>
        <p:spPr>
          <a:xfrm rot="10800000">
            <a:off x="542544" y="2840736"/>
            <a:ext cx="3413760" cy="3328416"/>
          </a:xfrm>
          <a:custGeom>
            <a:avLst/>
            <a:gdLst/>
            <a:ahLst/>
            <a:cxnLst/>
            <a:rect l="l" t="t" r="r" b="b"/>
            <a:pathLst>
              <a:path w="2560320" h="2496312">
                <a:moveTo>
                  <a:pt x="148478" y="0"/>
                </a:moveTo>
                <a:lnTo>
                  <a:pt x="2411842" y="0"/>
                </a:lnTo>
                <a:quadBezTo>
                  <a:pt x="2560320" y="0"/>
                  <a:pt x="2560320" y="148478"/>
                </a:quadBezTo>
                <a:lnTo>
                  <a:pt x="2560320" y="2347834"/>
                </a:lnTo>
                <a:quadBezTo>
                  <a:pt x="2560320" y="2496312"/>
                  <a:pt x="2411842" y="2496312"/>
                </a:quadBezTo>
                <a:lnTo>
                  <a:pt x="148478" y="2496312"/>
                </a:lnTo>
                <a:quadBezTo>
                  <a:pt x="0" y="2496312"/>
                  <a:pt x="0" y="2347834"/>
                </a:quadBezTo>
                <a:lnTo>
                  <a:pt x="0" y="148478"/>
                </a:lnTo>
                <a:quadBezTo>
                  <a:pt x="0" y="0"/>
                  <a:pt x="148478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5" name="Shape 3"/>
          <p:cNvSpPr/>
          <p:nvPr/>
        </p:nvSpPr>
        <p:spPr>
          <a:xfrm>
            <a:off x="542544" y="1273111"/>
            <a:ext cx="11158515" cy="1219200"/>
          </a:xfrm>
          <a:custGeom>
            <a:avLst/>
            <a:gdLst/>
            <a:ahLst/>
            <a:cxnLst/>
            <a:rect l="l" t="t" r="r" b="b"/>
            <a:pathLst>
              <a:path w="8368886" h="914400">
                <a:moveTo>
                  <a:pt x="114300" y="0"/>
                </a:moveTo>
                <a:lnTo>
                  <a:pt x="8254586" y="0"/>
                </a:lnTo>
                <a:quadBezTo>
                  <a:pt x="8368886" y="0"/>
                  <a:pt x="8368886" y="114300"/>
                </a:quadBezTo>
                <a:lnTo>
                  <a:pt x="8368886" y="800100"/>
                </a:lnTo>
                <a:quadBezTo>
                  <a:pt x="8368886" y="914400"/>
                  <a:pt x="8254586" y="914400"/>
                </a:quadBezTo>
                <a:lnTo>
                  <a:pt x="114300" y="914400"/>
                </a:lnTo>
                <a:quadBezTo>
                  <a:pt x="0" y="914400"/>
                  <a:pt x="0" y="800100"/>
                </a:quadBezTo>
                <a:lnTo>
                  <a:pt x="0" y="114300"/>
                </a:lnTo>
                <a:quadBezTo>
                  <a:pt x="0" y="0"/>
                  <a:pt x="114300" y="0"/>
                </a:quadBezTo>
                <a:close/>
              </a:path>
            </a:pathLst>
          </a:custGeom>
          <a:solidFill>
            <a:srgbClr val="FFFFFF">
              <a:alpha val="0"/>
            </a:srgbClr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6" name="Text 4"/>
          <p:cNvSpPr/>
          <p:nvPr/>
        </p:nvSpPr>
        <p:spPr>
          <a:xfrm>
            <a:off x="594147" y="243840"/>
            <a:ext cx="11106912" cy="607026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C189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Gestão de benefícios e obrigações legais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94147" y="1273112"/>
            <a:ext cx="11106787" cy="543803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Administração de benefícios concedidos aos empregados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94147" y="1686064"/>
            <a:ext cx="11106787" cy="708014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auxiliar de departamento pessoal deve compreender as regras e obrigações legais relacionadas à concessão de benefícios, como vale-transporte, vale-refeição, plano de saúde, entre outros.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2544" y="2889504"/>
            <a:ext cx="3413760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Cumprimento das obrigações legais acessórias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542544" y="3948655"/>
            <a:ext cx="3413760" cy="1385316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Além das atividades principais, é essencial cumprir as obrigações legais acessórias, como a entrega de declarações ao governo e a manutenção de registros obrigatórios.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440327" y="2889505"/>
            <a:ext cx="3413760" cy="720134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Controle de jornada de trabalho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440327" y="3911794"/>
            <a:ext cx="3413760" cy="161108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controle preciso da jornada de trabalho dos funcionários é uma obrigação legal, incluindo a marcação de ponto e o registro de horas extras, de acordo com a legislação trabalhista.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8287173" y="2889504"/>
            <a:ext cx="341376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Gestão de afastamentos e licenças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8287173" y="3920950"/>
            <a:ext cx="3413760" cy="161108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Acompanhar e administrar os afastamentos e licenças dos empregados, de acordo com as normas legais, é uma responsabilidade do auxiliar de departamento pessoal.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uploadFile/112_1.png"/>
          <p:cNvPicPr>
            <a:picLocks noChangeAspect="1"/>
          </p:cNvPicPr>
          <p:nvPr/>
        </p:nvPicPr>
        <p:blipFill>
          <a:blip r:embed="rId3"/>
          <a:srcRect l="1961" t="42373" b="23729"/>
          <a:stretch/>
        </p:blipFill>
        <p:spPr>
          <a:xfrm>
            <a:off x="0" y="0"/>
            <a:ext cx="12192000" cy="18288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 flipH="1">
            <a:off x="386584" y="2978507"/>
            <a:ext cx="2804160" cy="3392900"/>
          </a:xfrm>
          <a:custGeom>
            <a:avLst/>
            <a:gdLst/>
            <a:ahLst/>
            <a:cxnLst/>
            <a:rect l="l" t="t" r="r" b="b"/>
            <a:pathLst>
              <a:path w="2103120" h="2544675">
                <a:moveTo>
                  <a:pt x="262890" y="0"/>
                </a:moveTo>
                <a:lnTo>
                  <a:pt x="2103120" y="0"/>
                </a:lnTo>
                <a:lnTo>
                  <a:pt x="2103120" y="2281785"/>
                </a:lnTo>
                <a:quadBezTo>
                  <a:pt x="2103120" y="2544675"/>
                  <a:pt x="1840230" y="2544675"/>
                </a:quadBezTo>
                <a:lnTo>
                  <a:pt x="0" y="2544675"/>
                </a:lnTo>
                <a:lnTo>
                  <a:pt x="0" y="262890"/>
                </a:lnTo>
                <a:quadBezTo>
                  <a:pt x="0" y="0"/>
                  <a:pt x="262890" y="0"/>
                </a:quadBezTo>
                <a:close/>
              </a:path>
            </a:pathLst>
          </a:custGeom>
          <a:solidFill>
            <a:srgbClr val="FFFFFF">
              <a:alpha val="0"/>
            </a:srgbClr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4" name="Text 1"/>
          <p:cNvSpPr/>
          <p:nvPr/>
        </p:nvSpPr>
        <p:spPr>
          <a:xfrm>
            <a:off x="249379" y="2978508"/>
            <a:ext cx="3025096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Cálculo e recolhimento de encargos previdenciários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386584" y="4234115"/>
            <a:ext cx="2804160" cy="161108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 conhecimento sobre o cálculo e o recolhimento das contribuições previdenciárias é essencial para o cumprimento das obrigações fiscais e previdenciárias.</a:t>
            </a:r>
            <a:endParaRPr lang="en-US" sz="2000" dirty="0"/>
          </a:p>
        </p:txBody>
      </p:sp>
      <p:sp>
        <p:nvSpPr>
          <p:cNvPr id="6" name="Shape 3"/>
          <p:cNvSpPr/>
          <p:nvPr/>
        </p:nvSpPr>
        <p:spPr>
          <a:xfrm>
            <a:off x="3257897" y="2210411"/>
            <a:ext cx="2804160" cy="3392900"/>
          </a:xfrm>
          <a:custGeom>
            <a:avLst/>
            <a:gdLst/>
            <a:ahLst/>
            <a:cxnLst/>
            <a:rect l="l" t="t" r="r" b="b"/>
            <a:pathLst>
              <a:path w="2103120" h="2544675">
                <a:moveTo>
                  <a:pt x="157057" y="0"/>
                </a:moveTo>
                <a:lnTo>
                  <a:pt x="1946063" y="0"/>
                </a:lnTo>
                <a:quadBezTo>
                  <a:pt x="2103120" y="0"/>
                  <a:pt x="2103120" y="157057"/>
                </a:quadBezTo>
                <a:lnTo>
                  <a:pt x="2103120" y="2387618"/>
                </a:lnTo>
                <a:quadBezTo>
                  <a:pt x="2103120" y="2544675"/>
                  <a:pt x="1946063" y="2544675"/>
                </a:quadBezTo>
                <a:lnTo>
                  <a:pt x="157057" y="2544675"/>
                </a:lnTo>
                <a:quadBezTo>
                  <a:pt x="0" y="2544675"/>
                  <a:pt x="0" y="2387618"/>
                </a:quadBezTo>
                <a:lnTo>
                  <a:pt x="0" y="157057"/>
                </a:lnTo>
                <a:quadBezTo>
                  <a:pt x="0" y="0"/>
                  <a:pt x="157057" y="0"/>
                </a:quadBezTo>
                <a:close/>
              </a:path>
            </a:pathLst>
          </a:custGeom>
          <a:solidFill>
            <a:srgbClr val="C18960"/>
          </a:solidFill>
          <a:ln/>
        </p:spPr>
        <p:txBody>
          <a:bodyPr/>
          <a:lstStyle/>
          <a:p>
            <a:endParaRPr lang="pt-BR" sz="2400"/>
          </a:p>
        </p:txBody>
      </p:sp>
      <p:sp>
        <p:nvSpPr>
          <p:cNvPr id="7" name="Text 4"/>
          <p:cNvSpPr/>
          <p:nvPr/>
        </p:nvSpPr>
        <p:spPr>
          <a:xfrm>
            <a:off x="3258504" y="2210411"/>
            <a:ext cx="280416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Emissão de guias de recolhimento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3258504" y="3022669"/>
            <a:ext cx="2804160" cy="2062616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correta emissão das guias de recolhimento de contribuições previdenciárias e impostos é uma responsabilidade do auxiliar de departamento pessoal, visando o cumprimento das obrigações legais.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9000525" y="2978507"/>
            <a:ext cx="2804160" cy="3392900"/>
          </a:xfrm>
          <a:custGeom>
            <a:avLst/>
            <a:gdLst/>
            <a:ahLst/>
            <a:cxnLst/>
            <a:rect l="l" t="t" r="r" b="b"/>
            <a:pathLst>
              <a:path w="2103120" h="2544675">
                <a:moveTo>
                  <a:pt x="262890" y="0"/>
                </a:moveTo>
                <a:lnTo>
                  <a:pt x="2103120" y="0"/>
                </a:lnTo>
                <a:lnTo>
                  <a:pt x="2103120" y="2281785"/>
                </a:lnTo>
                <a:quadBezTo>
                  <a:pt x="2103120" y="2544675"/>
                  <a:pt x="1840230" y="2544675"/>
                </a:quadBezTo>
                <a:lnTo>
                  <a:pt x="0" y="2544675"/>
                </a:lnTo>
                <a:lnTo>
                  <a:pt x="0" y="262890"/>
                </a:lnTo>
                <a:quadBezTo>
                  <a:pt x="0" y="0"/>
                  <a:pt x="262890" y="0"/>
                </a:quadBezTo>
                <a:close/>
              </a:path>
            </a:pathLst>
          </a:custGeom>
          <a:solidFill>
            <a:srgbClr val="FFFFFF">
              <a:alpha val="0"/>
            </a:srgbClr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10" name="Shape 7"/>
          <p:cNvSpPr/>
          <p:nvPr/>
        </p:nvSpPr>
        <p:spPr>
          <a:xfrm>
            <a:off x="6129212" y="2978507"/>
            <a:ext cx="2804160" cy="3392900"/>
          </a:xfrm>
          <a:custGeom>
            <a:avLst/>
            <a:gdLst/>
            <a:ahLst/>
            <a:cxnLst/>
            <a:rect l="l" t="t" r="r" b="b"/>
            <a:pathLst>
              <a:path w="2103120" h="2544675">
                <a:moveTo>
                  <a:pt x="262890" y="0"/>
                </a:moveTo>
                <a:lnTo>
                  <a:pt x="2103120" y="0"/>
                </a:lnTo>
                <a:lnTo>
                  <a:pt x="2103120" y="2281785"/>
                </a:lnTo>
                <a:quadBezTo>
                  <a:pt x="2103120" y="2544675"/>
                  <a:pt x="1840230" y="2544675"/>
                </a:quadBezTo>
                <a:lnTo>
                  <a:pt x="0" y="2544675"/>
                </a:lnTo>
                <a:lnTo>
                  <a:pt x="0" y="262890"/>
                </a:lnTo>
                <a:quadBezTo>
                  <a:pt x="0" y="0"/>
                  <a:pt x="262890" y="0"/>
                </a:quadBezTo>
                <a:close/>
              </a:path>
            </a:pathLst>
          </a:custGeom>
          <a:solidFill>
            <a:srgbClr val="FFFFFF">
              <a:alpha val="0"/>
            </a:srgbClr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11" name="Text 8"/>
          <p:cNvSpPr/>
          <p:nvPr/>
        </p:nvSpPr>
        <p:spPr>
          <a:xfrm>
            <a:off x="6129817" y="2978508"/>
            <a:ext cx="2804160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Análise e aplicação de legislação tributária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6129817" y="3800000"/>
            <a:ext cx="2804160" cy="183685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 necessário estar atualizado e compreender a legislação tributária para aplicar corretamente as regras e alíquotas de contribuições previdenciárias e demais tributos.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9001256" y="2978507"/>
            <a:ext cx="2804160" cy="11184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Atendimento a fiscalizações e auditorias</a:t>
            </a:r>
            <a:endParaRPr lang="en-US" sz="2000" dirty="0"/>
          </a:p>
        </p:txBody>
      </p:sp>
      <p:sp>
        <p:nvSpPr>
          <p:cNvPr id="14" name="Text 11"/>
          <p:cNvSpPr/>
          <p:nvPr/>
        </p:nvSpPr>
        <p:spPr>
          <a:xfrm>
            <a:off x="9001131" y="3901572"/>
            <a:ext cx="2804160" cy="183685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preparação e o atendimento a fiscalizações e auditorias relacionadas aos impostos e contribuições previdenciárias são essenciais para garantir a conformidade legal da empresa.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853440" y="621792"/>
            <a:ext cx="10485120" cy="765659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4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Impostos e contribuições previdenciárias</a:t>
            </a:r>
            <a:endParaRPr lang="en-US" sz="406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09600" y="243841"/>
            <a:ext cx="10972800" cy="607026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2800" b="1" dirty="0">
                <a:solidFill>
                  <a:srgbClr val="C189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Atualizações e tendências na legislação trabalhista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569311" y="1435700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FFFFFF">
              <a:alpha val="0"/>
            </a:srgbClr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4" name="Shape 2"/>
          <p:cNvSpPr/>
          <p:nvPr/>
        </p:nvSpPr>
        <p:spPr>
          <a:xfrm>
            <a:off x="569423" y="4200247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C18960"/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5" name="Shape 3"/>
          <p:cNvSpPr/>
          <p:nvPr/>
        </p:nvSpPr>
        <p:spPr>
          <a:xfrm>
            <a:off x="6336239" y="1435700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C18960"/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sp>
        <p:nvSpPr>
          <p:cNvPr id="6" name="Shape 4"/>
          <p:cNvSpPr/>
          <p:nvPr/>
        </p:nvSpPr>
        <p:spPr>
          <a:xfrm>
            <a:off x="6335675" y="4200144"/>
            <a:ext cx="5286451" cy="2292096"/>
          </a:xfrm>
          <a:custGeom>
            <a:avLst/>
            <a:gdLst/>
            <a:ahLst/>
            <a:cxnLst/>
            <a:rect l="l" t="t" r="r" b="b"/>
            <a:pathLst>
              <a:path w="3964838" h="1719072">
                <a:moveTo>
                  <a:pt x="214884" y="0"/>
                </a:moveTo>
                <a:lnTo>
                  <a:pt x="3749954" y="0"/>
                </a:lnTo>
                <a:quadBezTo>
                  <a:pt x="3964838" y="0"/>
                  <a:pt x="3964838" y="214884"/>
                </a:quadBezTo>
                <a:lnTo>
                  <a:pt x="3964838" y="1504188"/>
                </a:lnTo>
                <a:quadBezTo>
                  <a:pt x="3964838" y="1719072"/>
                  <a:pt x="3749954" y="1719072"/>
                </a:quadBezTo>
                <a:lnTo>
                  <a:pt x="214884" y="1719072"/>
                </a:lnTo>
                <a:quadBezTo>
                  <a:pt x="0" y="1719072"/>
                  <a:pt x="0" y="1504188"/>
                </a:quadBezTo>
                <a:lnTo>
                  <a:pt x="0" y="214884"/>
                </a:lnTo>
                <a:quadBezTo>
                  <a:pt x="0" y="0"/>
                  <a:pt x="214884" y="0"/>
                </a:quadBezTo>
                <a:close/>
              </a:path>
            </a:pathLst>
          </a:custGeom>
          <a:solidFill>
            <a:srgbClr val="C18960"/>
          </a:solidFill>
          <a:ln w="19050">
            <a:solidFill>
              <a:srgbClr val="C18960"/>
            </a:solidFill>
            <a:prstDash val="solid"/>
          </a:ln>
        </p:spPr>
        <p:txBody>
          <a:bodyPr/>
          <a:lstStyle/>
          <a:p>
            <a:endParaRPr lang="pt-BR" sz="2400"/>
          </a:p>
        </p:txBody>
      </p:sp>
      <p:pic>
        <p:nvPicPr>
          <p:cNvPr id="7" name="Image 0" descr="/uploadFile/112_3.png"/>
          <p:cNvPicPr>
            <a:picLocks noChangeAspect="1"/>
          </p:cNvPicPr>
          <p:nvPr/>
        </p:nvPicPr>
        <p:blipFill>
          <a:blip r:embed="rId3"/>
          <a:srcRect l="35695" t="64722" r="37057" b="7500"/>
          <a:stretch/>
        </p:blipFill>
        <p:spPr>
          <a:xfrm flipH="1">
            <a:off x="723249" y="1570018"/>
            <a:ext cx="1219200" cy="757381"/>
          </a:xfrm>
          <a:prstGeom prst="ellipse">
            <a:avLst/>
          </a:prstGeom>
        </p:spPr>
      </p:pic>
      <p:sp>
        <p:nvSpPr>
          <p:cNvPr id="8" name="Text 5"/>
          <p:cNvSpPr/>
          <p:nvPr/>
        </p:nvSpPr>
        <p:spPr>
          <a:xfrm>
            <a:off x="714013" y="2310267"/>
            <a:ext cx="5132867" cy="11595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Manter-se atualizado em relação às mudanças na legislação trabalhista é fundamental para garantir a conformidade das práticas e procedimentos do departamento pessoal.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942449" y="1453790"/>
            <a:ext cx="3913667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Acompanhamento de mudanças na legislação</a:t>
            </a:r>
            <a:endParaRPr lang="en-US" sz="2000" dirty="0"/>
          </a:p>
        </p:txBody>
      </p:sp>
      <p:pic>
        <p:nvPicPr>
          <p:cNvPr id="10" name="Image 1" descr="/uploadFile/112_2.png"/>
          <p:cNvPicPr>
            <a:picLocks noChangeAspect="1"/>
          </p:cNvPicPr>
          <p:nvPr/>
        </p:nvPicPr>
        <p:blipFill>
          <a:blip r:embed="rId4"/>
          <a:srcRect l="58583" t="20278" r="14169" b="51944"/>
          <a:stretch/>
        </p:blipFill>
        <p:spPr>
          <a:xfrm>
            <a:off x="6489615" y="1570018"/>
            <a:ext cx="1219200" cy="757381"/>
          </a:xfrm>
          <a:prstGeom prst="ellipse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489615" y="2282559"/>
            <a:ext cx="5132867" cy="11595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 importante estar preparado para se adaptar a novas exigências legais, incluindo a implementação de novos procedimentos e políticas em conformidade com a legislação vigente. </a:t>
            </a:r>
            <a:endParaRPr lang="en-US" sz="2000" dirty="0"/>
          </a:p>
        </p:txBody>
      </p:sp>
      <p:sp>
        <p:nvSpPr>
          <p:cNvPr id="12" name="Text 8"/>
          <p:cNvSpPr/>
          <p:nvPr/>
        </p:nvSpPr>
        <p:spPr>
          <a:xfrm>
            <a:off x="7708815" y="1453790"/>
            <a:ext cx="3913667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Adaptação a novas exigências legais</a:t>
            </a:r>
            <a:endParaRPr lang="en-US" sz="2000" dirty="0"/>
          </a:p>
        </p:txBody>
      </p:sp>
      <p:pic>
        <p:nvPicPr>
          <p:cNvPr id="13" name="Image 2" descr="/uploadFile/112_1.png"/>
          <p:cNvPicPr>
            <a:picLocks noChangeAspect="1"/>
          </p:cNvPicPr>
          <p:nvPr/>
        </p:nvPicPr>
        <p:blipFill>
          <a:blip r:embed="rId5"/>
          <a:srcRect l="37158" t="46389" r="35519" b="25833"/>
          <a:stretch/>
        </p:blipFill>
        <p:spPr>
          <a:xfrm>
            <a:off x="723249" y="4316475"/>
            <a:ext cx="1219200" cy="757381"/>
          </a:xfrm>
          <a:prstGeom prst="ellipse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23249" y="5019780"/>
            <a:ext cx="5132867" cy="11595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Compreender o impacto das reformas trabalhistas na prática do departamento pessoal é essencial para ajustar processos e garantir a conformidade legal e a otimização de recursos.</a:t>
            </a:r>
            <a:endParaRPr lang="en-US" sz="2000" dirty="0"/>
          </a:p>
        </p:txBody>
      </p:sp>
      <p:sp>
        <p:nvSpPr>
          <p:cNvPr id="15" name="Text 10"/>
          <p:cNvSpPr/>
          <p:nvPr/>
        </p:nvSpPr>
        <p:spPr>
          <a:xfrm>
            <a:off x="1736435" y="4209483"/>
            <a:ext cx="4165861" cy="490262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lnSpc>
                <a:spcPct val="80000"/>
              </a:lnSpc>
              <a:spcBef>
                <a:spcPts val="500"/>
              </a:spcBef>
            </a:pP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Impacto das reformas trabalhistas</a:t>
            </a:r>
            <a:endParaRPr lang="en-US" sz="2000" dirty="0"/>
          </a:p>
        </p:txBody>
      </p:sp>
      <p:pic>
        <p:nvPicPr>
          <p:cNvPr id="16" name="Image 3" descr="/uploadFile/112_2.png"/>
          <p:cNvPicPr>
            <a:picLocks noChangeAspect="1"/>
          </p:cNvPicPr>
          <p:nvPr/>
        </p:nvPicPr>
        <p:blipFill>
          <a:blip r:embed="rId4"/>
          <a:srcRect l="36438" t="44444" r="36164" b="27778"/>
          <a:stretch/>
        </p:blipFill>
        <p:spPr>
          <a:xfrm flipH="1">
            <a:off x="6489615" y="4316475"/>
            <a:ext cx="1219200" cy="757381"/>
          </a:xfrm>
          <a:prstGeom prst="ellipse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489615" y="5047488"/>
            <a:ext cx="5132867" cy="1159548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just">
              <a:spcBef>
                <a:spcPts val="500"/>
              </a:spcBef>
            </a:pPr>
            <a:r>
              <a:rPr lang="en-US" sz="14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Buscar compreender as tendências e inovações na gestão de pessoal, alinhadas às mudanças na legislação, é importante para aprimorar as práticas e processos do departamento pessoal.</a:t>
            </a:r>
            <a:endParaRPr lang="en-US" sz="2000" dirty="0"/>
          </a:p>
        </p:txBody>
      </p:sp>
      <p:sp>
        <p:nvSpPr>
          <p:cNvPr id="18" name="Text 12"/>
          <p:cNvSpPr/>
          <p:nvPr/>
        </p:nvSpPr>
        <p:spPr>
          <a:xfrm>
            <a:off x="7708815" y="4200248"/>
            <a:ext cx="3913667" cy="831125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t">
            <a:spAutoFit/>
          </a:bodyPr>
          <a:lstStyle/>
          <a:p>
            <a:pPr algn="ctr">
              <a:spcBef>
                <a:spcPts val="500"/>
              </a:spcBef>
            </a:pPr>
            <a:r>
              <a:rPr lang="en-US" sz="18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Tendências e inovações na gestão de pessoal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686</Words>
  <Application>Microsoft Office PowerPoint</Application>
  <PresentationFormat>Widescreen</PresentationFormat>
  <Paragraphs>56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</dc:creator>
  <cp:lastModifiedBy>Davi</cp:lastModifiedBy>
  <cp:revision>5</cp:revision>
  <dcterms:created xsi:type="dcterms:W3CDTF">2025-09-22T16:19:52Z</dcterms:created>
  <dcterms:modified xsi:type="dcterms:W3CDTF">2025-09-22T16:51:19Z</dcterms:modified>
</cp:coreProperties>
</file>