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77" r:id="rId3"/>
    <p:sldId id="278" r:id="rId4"/>
    <p:sldId id="279" r:id="rId5"/>
    <p:sldId id="280" r:id="rId6"/>
    <p:sldId id="28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4A30C-2021-457E-8E9C-A865F12D779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6076C-8E4B-4769-B038-F55D4EFE5C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16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D286D-8F84-CB93-5620-3B5D76FB3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6392D0-027C-ECDB-748C-38A4125F4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89ED8C-F807-DFED-A7DE-C1686B5B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2551C5-5FE7-2E7F-0ABB-D765969B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4B9389-055A-ACB4-EF09-B049FEDB5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4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1331C-68A9-847A-BDD4-B18CA568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D09626-0044-B04F-6D19-01814FEB7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C823DC-24B3-1631-7E4D-9DD7141C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731684-8BEE-EEDC-C59D-60E778B6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8BAF31-F746-57FA-4951-1BC57A1A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80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F57679-C3F0-7156-DE9A-E29E4B706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44CCF7-AE38-8EBA-2CC1-D0CEDAAE2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AE5FB4-3DE8-664E-C15C-1493E5BA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2633F7-D44F-BAF6-F899-162EFD08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2D97A2-ED76-4493-103E-B03F3718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530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233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0C23E-C079-9983-CCEE-F4B927C2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99D741-D8B1-2598-DED5-B8FE93AE1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51B4F0-7AFC-636A-4F50-975BEEE0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9359CE-CB94-5138-311C-188BE40D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616BA-8BF4-74D7-7C47-6B04E301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07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43E90-E564-FF11-6207-F80AE89D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252421-ADC3-4C40-845D-58071294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57D9E4-7E43-0D84-99F7-CC73C09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6CA908-0262-7532-2733-CEE44BFA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FED196-7299-6846-A187-622BB6FA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17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FB2C4-117F-5F16-AD49-4657D603F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4E0DD-8420-20DF-03D5-5BC45CD23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00FF02F-E623-6814-DBFD-571F2A36E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8FB6A2-525B-0251-476D-A79AB1C4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4A1BC9-A92E-0F9A-ED85-9A5C3CE7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E822A-711A-FEB0-9BAD-3E92E561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06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2FE06-C1DF-5BCF-6CA6-59243DC5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77D80B-DAA2-C1A2-EB63-B0F706A84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C135128-5315-6094-04C1-DBAB81AD7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4F07489-D33B-9278-997B-57FA97F6F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FF4D3A8-C95C-5E04-F69A-F5026823F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8F0E1D-8CAC-4D23-20BA-0DFA34DA5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1A4543C-705D-D30B-13CF-CDFFCEE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76EF05-BA9F-9777-7CA7-1826898F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43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079B7-167B-74D8-E1D7-97A7D2E86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54F804-82B4-63EB-6733-3EDAD28E9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BFEB8F-3F92-157A-5F7A-0CBD70FC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C440F35-DA18-BF7C-5D63-460E0F43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3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034FD9-F415-39E4-DE12-8D40189F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C1AF8B-33C2-F8E8-51B9-A7B3D3B0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958296-1281-8B76-0068-2F4A7092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01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94454-8F54-FDF2-F6B6-E168629E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BE1471-BF9C-210F-A6DB-8E3EA86C9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EA5EB9-05EF-A7AF-D7BB-B8610DE07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DD508B-1710-0538-DD60-5844DE8B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54BCFB-B808-191D-9474-C8930857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887BA2-15E3-62CA-14D9-C5E7D5C5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88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22765-42E2-C5E3-32B1-9EB36716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9977EA5-69ED-0E77-92DF-C76FCF605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CF3A32-7D22-959A-6C6E-3ADBC7159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95245C-45A9-F2E6-79A3-3F8753B6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905A41-DDE0-FC5A-C119-7694735D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5DE41D8-C9CE-0AD5-5180-424E0957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90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D3D8DB-AE18-BA68-2BA2-2213EDF18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DC8FC4-71B5-144F-D948-AB6C14A9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2AEDEC-0C5D-CD84-4425-96628CDDF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0EC57-12D4-5CC5-C844-C33D7DB7F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2674F-FE50-7A5D-2FE4-72DB76B31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18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5.png"/>
          <p:cNvPicPr>
            <a:picLocks noChangeAspect="1"/>
          </p:cNvPicPr>
          <p:nvPr/>
        </p:nvPicPr>
        <p:blipFill>
          <a:blip r:embed="rId3"/>
          <a:srcRect l="41275" r="25168"/>
          <a:stretch/>
        </p:blipFill>
        <p:spPr>
          <a:xfrm>
            <a:off x="0" y="0"/>
            <a:ext cx="4059936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668317" y="2795017"/>
            <a:ext cx="7279843" cy="95173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05 - </a:t>
            </a:r>
            <a:r>
              <a:rPr lang="en-US" sz="2800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Processo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recrutamento e seleção no Departamento Pessoal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6634461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3" name="Shape 1"/>
          <p:cNvSpPr/>
          <p:nvPr/>
        </p:nvSpPr>
        <p:spPr>
          <a:xfrm>
            <a:off x="1028579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 flipH="1">
            <a:off x="1028579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634461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6" name="Text 4"/>
          <p:cNvSpPr/>
          <p:nvPr/>
        </p:nvSpPr>
        <p:spPr>
          <a:xfrm>
            <a:off x="853440" y="243840"/>
            <a:ext cx="10485120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pt-BR" sz="2800" b="1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Entendendo os requisitos do trabalho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28579" y="2261723"/>
            <a:ext cx="4632564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Análise completa das funções e responsabilidades do trabalho para determinar as habilidades e qualificações necessárias.</a:t>
            </a:r>
            <a:endParaRPr lang="en-US" sz="1867" dirty="0"/>
          </a:p>
        </p:txBody>
      </p:sp>
      <p:sp>
        <p:nvSpPr>
          <p:cNvPr id="8" name="Text 6"/>
          <p:cNvSpPr/>
          <p:nvPr/>
        </p:nvSpPr>
        <p:spPr>
          <a:xfrm>
            <a:off x="1028579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028579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Text 8"/>
          <p:cNvSpPr/>
          <p:nvPr/>
        </p:nvSpPr>
        <p:spPr>
          <a:xfrm>
            <a:off x="6634064" y="2251563"/>
            <a:ext cx="46329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Identificar as principais competências e habilidades necessárias para a função dentro do contexto da organização.</a:t>
            </a:r>
            <a:endParaRPr lang="en-US" sz="1867" dirty="0"/>
          </a:p>
        </p:txBody>
      </p:sp>
      <p:sp>
        <p:nvSpPr>
          <p:cNvPr id="11" name="Text 9"/>
          <p:cNvSpPr/>
          <p:nvPr/>
        </p:nvSpPr>
        <p:spPr>
          <a:xfrm>
            <a:off x="6633638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633637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3" name="Text 11"/>
          <p:cNvSpPr/>
          <p:nvPr/>
        </p:nvSpPr>
        <p:spPr>
          <a:xfrm>
            <a:off x="1028579" y="4915515"/>
            <a:ext cx="46329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Desenvolver um plano abrangente para atrair candidatos adequados com base nos requisitos do trabalho.</a:t>
            </a:r>
            <a:endParaRPr lang="en-US" sz="1867" dirty="0"/>
          </a:p>
        </p:txBody>
      </p:sp>
      <p:sp>
        <p:nvSpPr>
          <p:cNvPr id="14" name="Text 12"/>
          <p:cNvSpPr/>
          <p:nvPr/>
        </p:nvSpPr>
        <p:spPr>
          <a:xfrm>
            <a:off x="1028579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1028579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6" name="Text 14"/>
          <p:cNvSpPr/>
          <p:nvPr/>
        </p:nvSpPr>
        <p:spPr>
          <a:xfrm>
            <a:off x="1820661" y="1289860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Análise de cargos e definição de papéis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426544" y="1289859"/>
            <a:ext cx="3840480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Mapeamento</a:t>
            </a: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</a:t>
            </a:r>
            <a:r>
              <a:rPr lang="en-US" sz="1867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competências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820661" y="3951321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Definindo a estratégia de recrutamento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426544" y="3951696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Estabelecimento dos critérios de seleção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634064" y="4874875"/>
            <a:ext cx="4632960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Definir critérios claros para selecionar candidatos com base em suas qualificações e potencial adequação à organização.</a:t>
            </a:r>
            <a:endParaRPr lang="en-US" sz="1867" dirty="0"/>
          </a:p>
        </p:txBody>
      </p:sp>
      <p:sp>
        <p:nvSpPr>
          <p:cNvPr id="21" name="Text 19"/>
          <p:cNvSpPr/>
          <p:nvPr/>
        </p:nvSpPr>
        <p:spPr>
          <a:xfrm>
            <a:off x="6633638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633637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0">
            <a:off x="8286903" y="2828544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138857" y="0"/>
                </a:moveTo>
                <a:lnTo>
                  <a:pt x="2421463" y="0"/>
                </a:lnTo>
                <a:quadBezTo>
                  <a:pt x="2560320" y="0"/>
                  <a:pt x="2560320" y="138857"/>
                </a:quadBezTo>
                <a:lnTo>
                  <a:pt x="2560320" y="2357455"/>
                </a:lnTo>
                <a:quadBezTo>
                  <a:pt x="2560320" y="2496312"/>
                  <a:pt x="2421463" y="2496312"/>
                </a:quadBezTo>
                <a:lnTo>
                  <a:pt x="138857" y="2496312"/>
                </a:lnTo>
                <a:quadBezTo>
                  <a:pt x="0" y="2496312"/>
                  <a:pt x="0" y="2357455"/>
                </a:quadBezTo>
                <a:lnTo>
                  <a:pt x="0" y="138857"/>
                </a:lnTo>
                <a:quadBezTo>
                  <a:pt x="0" y="0"/>
                  <a:pt x="138857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3" name="Shape 1"/>
          <p:cNvSpPr/>
          <p:nvPr/>
        </p:nvSpPr>
        <p:spPr>
          <a:xfrm rot="10800000">
            <a:off x="4414723" y="2840736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312039" y="0"/>
                </a:moveTo>
                <a:lnTo>
                  <a:pt x="2560320" y="0"/>
                </a:lnTo>
                <a:lnTo>
                  <a:pt x="2560320" y="2184273"/>
                </a:lnTo>
                <a:quadBezTo>
                  <a:pt x="2560320" y="2496312"/>
                  <a:pt x="2248281" y="2496312"/>
                </a:quadBezTo>
                <a:lnTo>
                  <a:pt x="0" y="2496312"/>
                </a:lnTo>
                <a:lnTo>
                  <a:pt x="0" y="312039"/>
                </a:lnTo>
                <a:quadBezTo>
                  <a:pt x="0" y="0"/>
                  <a:pt x="31203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 rot="10800000">
            <a:off x="542544" y="2840736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148478" y="0"/>
                </a:moveTo>
                <a:lnTo>
                  <a:pt x="2411842" y="0"/>
                </a:lnTo>
                <a:quadBezTo>
                  <a:pt x="2560320" y="0"/>
                  <a:pt x="2560320" y="148478"/>
                </a:quadBezTo>
                <a:lnTo>
                  <a:pt x="2560320" y="2347834"/>
                </a:lnTo>
                <a:quadBezTo>
                  <a:pt x="2560320" y="2496312"/>
                  <a:pt x="2411842" y="2496312"/>
                </a:quadBezTo>
                <a:lnTo>
                  <a:pt x="148478" y="2496312"/>
                </a:lnTo>
                <a:quadBezTo>
                  <a:pt x="0" y="2496312"/>
                  <a:pt x="0" y="2347834"/>
                </a:quadBezTo>
                <a:lnTo>
                  <a:pt x="0" y="148478"/>
                </a:lnTo>
                <a:quadBezTo>
                  <a:pt x="0" y="0"/>
                  <a:pt x="148478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542544" y="1273111"/>
            <a:ext cx="11158515" cy="1219200"/>
          </a:xfrm>
          <a:custGeom>
            <a:avLst/>
            <a:gdLst/>
            <a:ahLst/>
            <a:cxnLst/>
            <a:rect l="l" t="t" r="r" b="b"/>
            <a:pathLst>
              <a:path w="8368886" h="914400">
                <a:moveTo>
                  <a:pt x="114300" y="0"/>
                </a:moveTo>
                <a:lnTo>
                  <a:pt x="8254586" y="0"/>
                </a:lnTo>
                <a:quadBezTo>
                  <a:pt x="8368886" y="0"/>
                  <a:pt x="8368886" y="114300"/>
                </a:quadBezTo>
                <a:lnTo>
                  <a:pt x="8368886" y="800100"/>
                </a:lnTo>
                <a:quadBezTo>
                  <a:pt x="8368886" y="914400"/>
                  <a:pt x="8254586" y="914400"/>
                </a:quadBezTo>
                <a:lnTo>
                  <a:pt x="114300" y="914400"/>
                </a:lnTo>
                <a:quadBezTo>
                  <a:pt x="0" y="914400"/>
                  <a:pt x="0" y="800100"/>
                </a:quadBezTo>
                <a:lnTo>
                  <a:pt x="0" y="114300"/>
                </a:lnTo>
                <a:quadBezTo>
                  <a:pt x="0" y="0"/>
                  <a:pt x="11430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Text 4"/>
          <p:cNvSpPr/>
          <p:nvPr/>
        </p:nvSpPr>
        <p:spPr>
          <a:xfrm>
            <a:off x="594147" y="243840"/>
            <a:ext cx="11106912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Atrair potenciais candidatos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147" y="1273111"/>
            <a:ext cx="11106787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Criando descrições de trabalho atraentes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147" y="1672211"/>
            <a:ext cx="11106787" cy="4822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467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Elaboração de descrições de cargos que comuniquem efetivamente a função e seus requisitos a candidatos em potencial.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2544" y="2889504"/>
            <a:ext cx="34137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Utilizando diversos canais de recrutamento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2544" y="3870147"/>
            <a:ext cx="3413760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Aproveitando várias plataformas e métodos para alcançar um amplo grupo de candidatos em potencial.</a:t>
            </a:r>
            <a:endParaRPr lang="en-US" sz="1867" dirty="0"/>
          </a:p>
        </p:txBody>
      </p:sp>
      <p:sp>
        <p:nvSpPr>
          <p:cNvPr id="11" name="Text 9"/>
          <p:cNvSpPr/>
          <p:nvPr/>
        </p:nvSpPr>
        <p:spPr>
          <a:xfrm>
            <a:off x="4440327" y="2889505"/>
            <a:ext cx="34137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spcBef>
                <a:spcPts val="500"/>
              </a:spcBef>
            </a:pPr>
            <a:r>
              <a:rPr lang="pt-BR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Marca e promoção do empregador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440327" y="3839752"/>
            <a:ext cx="3413760" cy="16930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Apresentando os valores e a cultura da organização para atrair candidatos que se alinham com o </a:t>
            </a:r>
            <a:r>
              <a:rPr lang="pt-BR" sz="1867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ethos</a:t>
            </a:r>
            <a:r>
              <a:rPr lang="pt-BR" sz="1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da empresa.</a:t>
            </a:r>
            <a:endParaRPr lang="en-US" sz="1867" dirty="0"/>
          </a:p>
        </p:txBody>
      </p:sp>
      <p:sp>
        <p:nvSpPr>
          <p:cNvPr id="13" name="Text 11"/>
          <p:cNvSpPr/>
          <p:nvPr/>
        </p:nvSpPr>
        <p:spPr>
          <a:xfrm>
            <a:off x="8287173" y="2889505"/>
            <a:ext cx="34137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spcBef>
                <a:spcPts val="500"/>
              </a:spcBef>
            </a:pPr>
            <a:r>
              <a:rPr lang="en-US" sz="1867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Envolvimento com candidatos passivos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287173" y="3646627"/>
            <a:ext cx="3413760" cy="16930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Alcançar proativamente indivíduos que podem não estar procurando emprego, mas possuem as qualificações desejadas.</a:t>
            </a:r>
            <a:endParaRPr lang="en-US" sz="18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1.png"/>
          <p:cNvPicPr>
            <a:picLocks noChangeAspect="1"/>
          </p:cNvPicPr>
          <p:nvPr/>
        </p:nvPicPr>
        <p:blipFill>
          <a:blip r:embed="rId3"/>
          <a:srcRect l="1961" t="42373" b="23729"/>
          <a:stretch/>
        </p:blipFill>
        <p:spPr>
          <a:xfrm>
            <a:off x="0" y="0"/>
            <a:ext cx="12192000" cy="18288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flipH="1">
            <a:off x="386584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Text 1"/>
          <p:cNvSpPr/>
          <p:nvPr/>
        </p:nvSpPr>
        <p:spPr>
          <a:xfrm>
            <a:off x="387191" y="2978507"/>
            <a:ext cx="28041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Revisão de candidaturas e currículos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386584" y="4197168"/>
            <a:ext cx="2804160" cy="16930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Avaliar minuciosamente as candidaturas e currículos enviados em relação aos requisitos do trabalho.</a:t>
            </a:r>
            <a:endParaRPr lang="en-US" sz="1867" dirty="0"/>
          </a:p>
        </p:txBody>
      </p:sp>
      <p:sp>
        <p:nvSpPr>
          <p:cNvPr id="6" name="Shape 3"/>
          <p:cNvSpPr/>
          <p:nvPr/>
        </p:nvSpPr>
        <p:spPr>
          <a:xfrm>
            <a:off x="3257897" y="2210411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157057" y="0"/>
                </a:moveTo>
                <a:lnTo>
                  <a:pt x="1946063" y="0"/>
                </a:lnTo>
                <a:quadBezTo>
                  <a:pt x="2103120" y="0"/>
                  <a:pt x="2103120" y="157057"/>
                </a:quadBezTo>
                <a:lnTo>
                  <a:pt x="2103120" y="2387618"/>
                </a:lnTo>
                <a:quadBezTo>
                  <a:pt x="2103120" y="2544675"/>
                  <a:pt x="1946063" y="2544675"/>
                </a:quadBezTo>
                <a:lnTo>
                  <a:pt x="157057" y="2544675"/>
                </a:lnTo>
                <a:quadBezTo>
                  <a:pt x="0" y="2544675"/>
                  <a:pt x="0" y="2387618"/>
                </a:quadBezTo>
                <a:lnTo>
                  <a:pt x="0" y="157057"/>
                </a:lnTo>
                <a:quadBezTo>
                  <a:pt x="0" y="0"/>
                  <a:pt x="157057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7" name="Text 4"/>
          <p:cNvSpPr/>
          <p:nvPr/>
        </p:nvSpPr>
        <p:spPr>
          <a:xfrm>
            <a:off x="3258504" y="2210411"/>
            <a:ext cx="28041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Realização</a:t>
            </a: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</a:t>
            </a: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avaliações</a:t>
            </a: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iniciais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3268664" y="3114113"/>
            <a:ext cx="2804160" cy="1980414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Realização de avaliações preliminares para avaliar a adequação dos candidatos para a função.</a:t>
            </a:r>
            <a:endParaRPr lang="en-US" sz="1867" dirty="0"/>
          </a:p>
        </p:txBody>
      </p:sp>
      <p:sp>
        <p:nvSpPr>
          <p:cNvPr id="9" name="Shape 6"/>
          <p:cNvSpPr/>
          <p:nvPr/>
        </p:nvSpPr>
        <p:spPr>
          <a:xfrm>
            <a:off x="9000525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Shape 7"/>
          <p:cNvSpPr/>
          <p:nvPr/>
        </p:nvSpPr>
        <p:spPr>
          <a:xfrm>
            <a:off x="6129212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1" name="Text 8"/>
          <p:cNvSpPr/>
          <p:nvPr/>
        </p:nvSpPr>
        <p:spPr>
          <a:xfrm>
            <a:off x="6129817" y="2978507"/>
            <a:ext cx="28041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Pré-seleção de potenciais candidatos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6129817" y="3841569"/>
            <a:ext cx="2804160" cy="1980414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Selecionar os candidatos mais qualificados para prosseguir para a próxima etapa do processo de seleção.</a:t>
            </a:r>
            <a:endParaRPr lang="en-US" sz="1867" dirty="0"/>
          </a:p>
        </p:txBody>
      </p:sp>
      <p:sp>
        <p:nvSpPr>
          <p:cNvPr id="13" name="Text 10"/>
          <p:cNvSpPr/>
          <p:nvPr/>
        </p:nvSpPr>
        <p:spPr>
          <a:xfrm>
            <a:off x="9001256" y="2978507"/>
            <a:ext cx="28041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Verificações de referências e antecedentes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9001131" y="4126015"/>
            <a:ext cx="2804160" cy="1980414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Verificar as credenciais, histórico de emprego e referências dos candidatos para garantir sua autenticidade.</a:t>
            </a:r>
            <a:endParaRPr lang="en-US" sz="1867" dirty="0"/>
          </a:p>
        </p:txBody>
      </p:sp>
      <p:sp>
        <p:nvSpPr>
          <p:cNvPr id="15" name="Text 12"/>
          <p:cNvSpPr/>
          <p:nvPr/>
        </p:nvSpPr>
        <p:spPr>
          <a:xfrm>
            <a:off x="853440" y="621793"/>
            <a:ext cx="10485120" cy="76565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4067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Triagem</a:t>
            </a:r>
            <a:r>
              <a:rPr lang="en-US" sz="4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 </a:t>
            </a:r>
            <a:r>
              <a:rPr lang="en-US" sz="4067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pré-seleção</a:t>
            </a:r>
            <a:endParaRPr lang="en-US" sz="40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243841"/>
            <a:ext cx="10972800" cy="76565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4067" b="1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Entrevista e avaliação</a:t>
            </a:r>
            <a:endParaRPr lang="en-US" sz="4067" dirty="0"/>
          </a:p>
        </p:txBody>
      </p:sp>
      <p:sp>
        <p:nvSpPr>
          <p:cNvPr id="3" name="Shape 1"/>
          <p:cNvSpPr/>
          <p:nvPr/>
        </p:nvSpPr>
        <p:spPr>
          <a:xfrm>
            <a:off x="569311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>
            <a:off x="569423" y="4200247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336239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Shape 4"/>
          <p:cNvSpPr/>
          <p:nvPr/>
        </p:nvSpPr>
        <p:spPr>
          <a:xfrm>
            <a:off x="6335675" y="4200144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pic>
        <p:nvPicPr>
          <p:cNvPr id="7" name="Image 0" descr="/uploadFile/112_3.png"/>
          <p:cNvPicPr>
            <a:picLocks noChangeAspect="1"/>
          </p:cNvPicPr>
          <p:nvPr/>
        </p:nvPicPr>
        <p:blipFill>
          <a:blip r:embed="rId3"/>
          <a:srcRect l="35695" t="64722" r="37057" b="7500"/>
          <a:stretch/>
        </p:blipFill>
        <p:spPr>
          <a:xfrm flipH="1">
            <a:off x="723249" y="1570018"/>
            <a:ext cx="1219200" cy="757381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723249" y="2346291"/>
            <a:ext cx="5132867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Participar de entrevistas padronizadas para avaliar as habilidades, experiências e adequação cultural dos candidatos.</a:t>
            </a:r>
            <a:endParaRPr lang="en-US" sz="1867" dirty="0"/>
          </a:p>
        </p:txBody>
      </p:sp>
      <p:sp>
        <p:nvSpPr>
          <p:cNvPr id="9" name="Text 6"/>
          <p:cNvSpPr/>
          <p:nvPr/>
        </p:nvSpPr>
        <p:spPr>
          <a:xfrm>
            <a:off x="1942449" y="1453789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Realização de entrevistas estruturadas</a:t>
            </a:r>
            <a:endParaRPr lang="en-US" sz="2000" dirty="0"/>
          </a:p>
        </p:txBody>
      </p:sp>
      <p:pic>
        <p:nvPicPr>
          <p:cNvPr id="10" name="Image 1" descr="/uploadFile/112_2.png"/>
          <p:cNvPicPr>
            <a:picLocks noChangeAspect="1"/>
          </p:cNvPicPr>
          <p:nvPr/>
        </p:nvPicPr>
        <p:blipFill>
          <a:blip r:embed="rId4"/>
          <a:srcRect l="58583" t="20278" r="14169" b="51944"/>
          <a:stretch/>
        </p:blipFill>
        <p:spPr>
          <a:xfrm>
            <a:off x="6489615" y="1570018"/>
            <a:ext cx="1219200" cy="757381"/>
          </a:xfrm>
          <a:prstGeom prst="ellipse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89615" y="2325972"/>
            <a:ext cx="5132867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Administrar avaliações relevantes para avaliar a proficiência técnica e as habilidades de resolução de problemas dos candidatos.</a:t>
            </a:r>
            <a:endParaRPr lang="en-US" sz="1867" dirty="0"/>
          </a:p>
        </p:txBody>
      </p:sp>
      <p:sp>
        <p:nvSpPr>
          <p:cNvPr id="12" name="Text 8"/>
          <p:cNvSpPr/>
          <p:nvPr/>
        </p:nvSpPr>
        <p:spPr>
          <a:xfrm>
            <a:off x="7708815" y="1453790"/>
            <a:ext cx="3913667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pt-BR" sz="1867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Avaliação e teste de habilidades</a:t>
            </a:r>
            <a:endParaRPr lang="en-US" sz="2000" dirty="0"/>
          </a:p>
        </p:txBody>
      </p:sp>
      <p:pic>
        <p:nvPicPr>
          <p:cNvPr id="13" name="Image 2" descr="/uploadFile/112_1.png"/>
          <p:cNvPicPr>
            <a:picLocks noChangeAspect="1"/>
          </p:cNvPicPr>
          <p:nvPr/>
        </p:nvPicPr>
        <p:blipFill>
          <a:blip r:embed="rId5"/>
          <a:srcRect l="37158" t="46389" r="35519" b="25833"/>
          <a:stretch/>
        </p:blipFill>
        <p:spPr>
          <a:xfrm>
            <a:off x="723249" y="4316475"/>
            <a:ext cx="1219200" cy="757381"/>
          </a:xfrm>
          <a:prstGeom prst="ellipse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23249" y="5001308"/>
            <a:ext cx="5132867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Fazer perguntas baseadas em cenários para entender como os candidatos abordariam situações específicas relacionadas ao trabalho.</a:t>
            </a:r>
            <a:endParaRPr lang="en-US" sz="1867" dirty="0"/>
          </a:p>
        </p:txBody>
      </p:sp>
      <p:sp>
        <p:nvSpPr>
          <p:cNvPr id="15" name="Text 10"/>
          <p:cNvSpPr/>
          <p:nvPr/>
        </p:nvSpPr>
        <p:spPr>
          <a:xfrm>
            <a:off x="1942449" y="4200247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Questionamento</a:t>
            </a: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comportamental</a:t>
            </a: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 </a:t>
            </a:r>
            <a:r>
              <a:rPr lang="en-US" sz="1867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situacional</a:t>
            </a:r>
            <a:endParaRPr lang="en-US" sz="2000" dirty="0"/>
          </a:p>
        </p:txBody>
      </p:sp>
      <p:pic>
        <p:nvPicPr>
          <p:cNvPr id="16" name="Image 3" descr="/uploadFile/112_2.png"/>
          <p:cNvPicPr>
            <a:picLocks noChangeAspect="1"/>
          </p:cNvPicPr>
          <p:nvPr/>
        </p:nvPicPr>
        <p:blipFill>
          <a:blip r:embed="rId4"/>
          <a:srcRect l="36438" t="44444" r="36164" b="27778"/>
          <a:stretch/>
        </p:blipFill>
        <p:spPr>
          <a:xfrm flipH="1">
            <a:off x="6489615" y="4316475"/>
            <a:ext cx="1219200" cy="757381"/>
          </a:xfrm>
          <a:prstGeom prst="ellipse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489615" y="5001308"/>
            <a:ext cx="5132867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Avaliar cuidadosamente o desempenho de cada candidato e a contribuição potencial para tomar decisões de contratação informadas.</a:t>
            </a:r>
            <a:endParaRPr lang="en-US" sz="1867" dirty="0"/>
          </a:p>
        </p:txBody>
      </p:sp>
      <p:sp>
        <p:nvSpPr>
          <p:cNvPr id="18" name="Text 12"/>
          <p:cNvSpPr/>
          <p:nvPr/>
        </p:nvSpPr>
        <p:spPr>
          <a:xfrm>
            <a:off x="7708815" y="4200247"/>
            <a:ext cx="3913667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pt-BR" sz="1867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Avaliação e tomada de decisão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6634461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3" name="Shape 1"/>
          <p:cNvSpPr/>
          <p:nvPr/>
        </p:nvSpPr>
        <p:spPr>
          <a:xfrm>
            <a:off x="1028579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 flipH="1">
            <a:off x="1028579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634461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6" name="Text 4"/>
          <p:cNvSpPr/>
          <p:nvPr/>
        </p:nvSpPr>
        <p:spPr>
          <a:xfrm>
            <a:off x="853440" y="243840"/>
            <a:ext cx="10485120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Oferta, integração e integração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28579" y="2393804"/>
            <a:ext cx="4632564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Estender uma oferta formal ao candidato selecionado, descrevendo os termos e condições de emprego.</a:t>
            </a:r>
            <a:endParaRPr lang="en-US" sz="1867" dirty="0"/>
          </a:p>
        </p:txBody>
      </p:sp>
      <p:sp>
        <p:nvSpPr>
          <p:cNvPr id="8" name="Text 6"/>
          <p:cNvSpPr/>
          <p:nvPr/>
        </p:nvSpPr>
        <p:spPr>
          <a:xfrm>
            <a:off x="1028579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028579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Text 8"/>
          <p:cNvSpPr/>
          <p:nvPr/>
        </p:nvSpPr>
        <p:spPr>
          <a:xfrm>
            <a:off x="6634064" y="2373484"/>
            <a:ext cx="46329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Ajudar o novo funcionário a fazer uma transição suave para sua nova função e a cultura da organização.</a:t>
            </a:r>
            <a:endParaRPr lang="en-US" sz="1867" dirty="0"/>
          </a:p>
        </p:txBody>
      </p:sp>
      <p:sp>
        <p:nvSpPr>
          <p:cNvPr id="11" name="Text 9"/>
          <p:cNvSpPr/>
          <p:nvPr/>
        </p:nvSpPr>
        <p:spPr>
          <a:xfrm>
            <a:off x="6633638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633637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3" name="Text 11"/>
          <p:cNvSpPr/>
          <p:nvPr/>
        </p:nvSpPr>
        <p:spPr>
          <a:xfrm>
            <a:off x="1028579" y="4966316"/>
            <a:ext cx="46329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Apoiar o novo contratado na integração à equipe e familiarizá-lo com as práticas e políticas da empresa.</a:t>
            </a:r>
            <a:endParaRPr lang="en-US" sz="1867" dirty="0"/>
          </a:p>
        </p:txBody>
      </p:sp>
      <p:sp>
        <p:nvSpPr>
          <p:cNvPr id="14" name="Text 12"/>
          <p:cNvSpPr/>
          <p:nvPr/>
        </p:nvSpPr>
        <p:spPr>
          <a:xfrm>
            <a:off x="1028579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1028579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6" name="Text 14"/>
          <p:cNvSpPr/>
          <p:nvPr/>
        </p:nvSpPr>
        <p:spPr>
          <a:xfrm>
            <a:off x="1820661" y="1289860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Apresentação da oferta de emprego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426544" y="1289860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pt-BR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Facilitando o processo de integração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820661" y="3951321"/>
            <a:ext cx="3840480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Integração e assimilação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426544" y="3951695"/>
            <a:ext cx="3840480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en-US" sz="1867" b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e suporte contínuos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634064" y="4945995"/>
            <a:ext cx="46329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pt-BR" sz="1867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Fornecer suporte e feedback contínuos para garantir o sucesso e a retenção do novo funcionário dentro da organização.</a:t>
            </a:r>
            <a:endParaRPr lang="en-US" sz="1867" dirty="0"/>
          </a:p>
        </p:txBody>
      </p:sp>
      <p:sp>
        <p:nvSpPr>
          <p:cNvPr id="21" name="Text 19"/>
          <p:cNvSpPr/>
          <p:nvPr/>
        </p:nvSpPr>
        <p:spPr>
          <a:xfrm>
            <a:off x="6633638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633637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469</Words>
  <Application>Microsoft Office PowerPoint</Application>
  <PresentationFormat>Widescreen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</dc:creator>
  <cp:lastModifiedBy>Davi</cp:lastModifiedBy>
  <cp:revision>6</cp:revision>
  <dcterms:created xsi:type="dcterms:W3CDTF">2025-09-22T16:19:52Z</dcterms:created>
  <dcterms:modified xsi:type="dcterms:W3CDTF">2025-09-22T17:26:50Z</dcterms:modified>
</cp:coreProperties>
</file>